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23"/>
  </p:notesMasterIdLst>
  <p:sldIdLst>
    <p:sldId id="256" r:id="rId2"/>
    <p:sldId id="259" r:id="rId3"/>
    <p:sldId id="267" r:id="rId4"/>
    <p:sldId id="260" r:id="rId5"/>
    <p:sldId id="262" r:id="rId6"/>
    <p:sldId id="264" r:id="rId7"/>
    <p:sldId id="280" r:id="rId8"/>
    <p:sldId id="268" r:id="rId9"/>
    <p:sldId id="265" r:id="rId10"/>
    <p:sldId id="270" r:id="rId11"/>
    <p:sldId id="266" r:id="rId12"/>
    <p:sldId id="271" r:id="rId13"/>
    <p:sldId id="272" r:id="rId14"/>
    <p:sldId id="273" r:id="rId15"/>
    <p:sldId id="274" r:id="rId16"/>
    <p:sldId id="275" r:id="rId17"/>
    <p:sldId id="276" r:id="rId18"/>
    <p:sldId id="277" r:id="rId19"/>
    <p:sldId id="278" r:id="rId20"/>
    <p:sldId id="279" r:id="rId21"/>
    <p:sldId id="282" r:id="rId2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CD7D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4971" autoAdjust="0"/>
  </p:normalViewPr>
  <p:slideViewPr>
    <p:cSldViewPr snapToGrid="0">
      <p:cViewPr varScale="1">
        <p:scale>
          <a:sx n="85" d="100"/>
          <a:sy n="85" d="100"/>
        </p:scale>
        <p:origin x="1110" y="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4C35B4-AE62-4B98-A19C-C6501CEDB845}" type="datetimeFigureOut">
              <a:rPr lang="en-US" smtClean="0"/>
              <a:t>6/18/2020</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1C794-A546-442C-86DE-5A21F7C300B4}" type="slidenum">
              <a:rPr lang="en-US" smtClean="0"/>
              <a:t>‹Nº›</a:t>
            </a:fld>
            <a:endParaRPr lang="en-US"/>
          </a:p>
        </p:txBody>
      </p:sp>
    </p:spTree>
    <p:extLst>
      <p:ext uri="{BB962C8B-B14F-4D97-AF65-F5344CB8AC3E}">
        <p14:creationId xmlns:p14="http://schemas.microsoft.com/office/powerpoint/2010/main" val="3716635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Hi, my name is Eric and I will present Enhanced Deep Residual Networks for Single Image Super-Resolution. A paper which not only set the Super-Resolution State of the Art on Twenty Seventeen, but also had high influence on the later State of the Art.</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1</a:t>
            </a:fld>
            <a:endParaRPr lang="en-US"/>
          </a:p>
        </p:txBody>
      </p:sp>
    </p:spTree>
    <p:extLst>
      <p:ext uri="{BB962C8B-B14F-4D97-AF65-F5344CB8AC3E}">
        <p14:creationId xmlns:p14="http://schemas.microsoft.com/office/powerpoint/2010/main" val="2128224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Additionally, -&gt; they also proposed an architecture for training the three problems in parallel -&gt; Generating the three outputs at same time. However, this approach gave -&gt; worse results.</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10</a:t>
            </a:fld>
            <a:endParaRPr lang="en-US"/>
          </a:p>
        </p:txBody>
      </p:sp>
    </p:spTree>
    <p:extLst>
      <p:ext uri="{BB962C8B-B14F-4D97-AF65-F5344CB8AC3E}">
        <p14:creationId xmlns:p14="http://schemas.microsoft.com/office/powerpoint/2010/main" val="3500336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Finally, they also proposed to train in a geometric self-ensemble way. An approach that takes profit of the Geometric Data Augmentation for regularizing better. It works as follows: -&gt; Usually when we have an image -&gt; we use to apply its 4 rotations as data-augmentation -&gt; And in top of that its 4 flips. What this method propose is, instead of taking one of these transformations at random, -&gt; Generate a batch with all of them -&gt; And pass this complete batch through the network -&gt; For obtaining the prediction of all these versions of the same picture. Once they have been predicted, it applies -&gt; the inverse transformation to each image, and average them. This averaged image -&gt; is the one that must be compared with the ground truth, in order to compute the loss (The common Mean Square Error in this case).  This approach has demonstrated to slightly improve the results in all tests performed.</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11</a:t>
            </a:fld>
            <a:endParaRPr lang="en-US"/>
          </a:p>
        </p:txBody>
      </p:sp>
    </p:spTree>
    <p:extLst>
      <p:ext uri="{BB962C8B-B14F-4D97-AF65-F5344CB8AC3E}">
        <p14:creationId xmlns:p14="http://schemas.microsoft.com/office/powerpoint/2010/main" val="163519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 once the complete design and training processes have been explained. Lets present which were the results obtained.</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12</a:t>
            </a:fld>
            <a:endParaRPr lang="en-US"/>
          </a:p>
        </p:txBody>
      </p:sp>
    </p:spTree>
    <p:extLst>
      <p:ext uri="{BB962C8B-B14F-4D97-AF65-F5344CB8AC3E}">
        <p14:creationId xmlns:p14="http://schemas.microsoft.com/office/powerpoint/2010/main" val="4013019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a comparison between the results of this network and the previous state of the art -&gt; Here we have the original image -&gt; And the High Resolution ground truth. And here -&gt; the Bicubic </a:t>
            </a:r>
            <a:r>
              <a:rPr lang="en-US" dirty="0" err="1"/>
              <a:t>upsampling</a:t>
            </a:r>
            <a:r>
              <a:rPr lang="en-US" dirty="0"/>
              <a:t>, which is the actual best method in the field of simple interpolations. -&gt; Here the results of latest State of the Art, the Super-Resolution </a:t>
            </a:r>
            <a:r>
              <a:rPr lang="en-US" dirty="0" err="1"/>
              <a:t>ResNet</a:t>
            </a:r>
            <a:r>
              <a:rPr lang="en-US" dirty="0"/>
              <a:t>.  -&gt; which used these blocks -&gt; And here -&gt; are the results the new proposed architecture. -&gt; Using these new Blocks. As seen it is a high improvement on the results.   </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13</a:t>
            </a:fld>
            <a:endParaRPr lang="en-US"/>
          </a:p>
        </p:txBody>
      </p:sp>
    </p:spTree>
    <p:extLst>
      <p:ext uri="{BB962C8B-B14F-4D97-AF65-F5344CB8AC3E}">
        <p14:creationId xmlns:p14="http://schemas.microsoft.com/office/powerpoint/2010/main" val="2130940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This is another comparison</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14</a:t>
            </a:fld>
            <a:endParaRPr lang="en-US"/>
          </a:p>
        </p:txBody>
      </p:sp>
    </p:spTree>
    <p:extLst>
      <p:ext uri="{BB962C8B-B14F-4D97-AF65-F5344CB8AC3E}">
        <p14:creationId xmlns:p14="http://schemas.microsoft.com/office/powerpoint/2010/main" val="2825086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And this is another one.</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15</a:t>
            </a:fld>
            <a:endParaRPr lang="en-US"/>
          </a:p>
        </p:txBody>
      </p:sp>
    </p:spTree>
    <p:extLst>
      <p:ext uri="{BB962C8B-B14F-4D97-AF65-F5344CB8AC3E}">
        <p14:creationId xmlns:p14="http://schemas.microsoft.com/office/powerpoint/2010/main" val="2240669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Here is -&gt; The table with the results that they obtained at the Twenty Seventeen Super-Resolution challenge. As seen, both methods proposed -&gt; achieved the first and the second place in all tested categories. Both for bicubic down sampling as for unknown down sampling.</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16</a:t>
            </a:fld>
            <a:endParaRPr lang="en-US"/>
          </a:p>
        </p:txBody>
      </p:sp>
    </p:spTree>
    <p:extLst>
      <p:ext uri="{BB962C8B-B14F-4D97-AF65-F5344CB8AC3E}">
        <p14:creationId xmlns:p14="http://schemas.microsoft.com/office/powerpoint/2010/main" val="2230837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Finally, before ending, lets take a look in how the future of Super-Resolution evolved since this paper.</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17</a:t>
            </a:fld>
            <a:endParaRPr lang="en-US"/>
          </a:p>
        </p:txBody>
      </p:sp>
    </p:spTree>
    <p:extLst>
      <p:ext uri="{BB962C8B-B14F-4D97-AF65-F5344CB8AC3E}">
        <p14:creationId xmlns:p14="http://schemas.microsoft.com/office/powerpoint/2010/main" val="234809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This is the graphic of how the Super-Resolution field State of the art have evolved from Twenty Fifteen until Twenty Nineteen. -&gt; Here is where this approach is -&gt;. This next evolution is exactly the same network  but adding Dense Skip connections between blocks.  -&gt; And this disruptive approach which made a high change in the field, is based on adding a </a:t>
            </a:r>
            <a:r>
              <a:rPr lang="en-US" dirty="0" err="1"/>
              <a:t>Resampler</a:t>
            </a:r>
            <a:r>
              <a:rPr lang="en-US" dirty="0"/>
              <a:t> Network just before this same network.</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18</a:t>
            </a:fld>
            <a:endParaRPr lang="en-US"/>
          </a:p>
        </p:txBody>
      </p:sp>
    </p:spTree>
    <p:extLst>
      <p:ext uri="{BB962C8B-B14F-4D97-AF65-F5344CB8AC3E}">
        <p14:creationId xmlns:p14="http://schemas.microsoft.com/office/powerpoint/2010/main" val="2555692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 lets conclude</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19</a:t>
            </a:fld>
            <a:endParaRPr lang="en-US"/>
          </a:p>
        </p:txBody>
      </p:sp>
    </p:spTree>
    <p:extLst>
      <p:ext uri="{BB962C8B-B14F-4D97-AF65-F5344CB8AC3E}">
        <p14:creationId xmlns:p14="http://schemas.microsoft.com/office/powerpoint/2010/main" val="46598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Before presenting the Deep Learning Architecture that they proposed, lets first explain what Super-Resolution is.  -&gt; When we have an initial Image, with an arbitrary size, it is usual the case where we want -&gt; to zoom on a concrete part -&gt; But by the lack of pixels we obtain a really poor visualization. By this reason, what Super-Resolution aims is -&gt; to hallucinate those new pixels, in Deep Learning case -&gt; through a Deep Neural Network in order to obtain a -&gt; high resolution sub-patch of the image. Which uses to be called, the super-resolved image.</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2</a:t>
            </a:fld>
            <a:endParaRPr lang="en-US"/>
          </a:p>
        </p:txBody>
      </p:sp>
    </p:spTree>
    <p:extLst>
      <p:ext uri="{BB962C8B-B14F-4D97-AF65-F5344CB8AC3E}">
        <p14:creationId xmlns:p14="http://schemas.microsoft.com/office/powerpoint/2010/main" val="2359347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Here, we have seen how  -&gt; The proposed network not only was the Twenty Seventeen State of the art in Super resolution, but also had a high influence on the evolution of the field. -&gt; This high influence was due to the redefinition of the Residual Net blocks. And finally -&gt; It is important to remark that super-resolution field is a research field that can allow tons of market applications, as for example, improving the mobile picture quality when they use a cheap hardware.</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20</a:t>
            </a:fld>
            <a:endParaRPr lang="en-US"/>
          </a:p>
        </p:txBody>
      </p:sp>
    </p:spTree>
    <p:extLst>
      <p:ext uri="{BB962C8B-B14F-4D97-AF65-F5344CB8AC3E}">
        <p14:creationId xmlns:p14="http://schemas.microsoft.com/office/powerpoint/2010/main" val="3824934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a:t>Thanks for your attendance.</a:t>
            </a:r>
            <a:endParaRPr lang="en-US" dirty="0"/>
          </a:p>
        </p:txBody>
      </p:sp>
      <p:sp>
        <p:nvSpPr>
          <p:cNvPr id="4" name="Marcador de número de diapositiva 3"/>
          <p:cNvSpPr>
            <a:spLocks noGrp="1"/>
          </p:cNvSpPr>
          <p:nvPr>
            <p:ph type="sldNum" sz="quarter" idx="5"/>
          </p:nvPr>
        </p:nvSpPr>
        <p:spPr/>
        <p:txBody>
          <a:bodyPr/>
          <a:lstStyle/>
          <a:p>
            <a:fld id="{FC21C794-A546-442C-86DE-5A21F7C300B4}" type="slidenum">
              <a:rPr lang="en-US" smtClean="0"/>
              <a:t>21</a:t>
            </a:fld>
            <a:endParaRPr lang="en-US"/>
          </a:p>
        </p:txBody>
      </p:sp>
    </p:spTree>
    <p:extLst>
      <p:ext uri="{BB962C8B-B14F-4D97-AF65-F5344CB8AC3E}">
        <p14:creationId xmlns:p14="http://schemas.microsoft.com/office/powerpoint/2010/main" val="28145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 lets present which is the architecture they proposed and why is it relevant.</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3</a:t>
            </a:fld>
            <a:endParaRPr lang="en-US"/>
          </a:p>
        </p:txBody>
      </p:sp>
    </p:spTree>
    <p:extLst>
      <p:ext uri="{BB962C8B-B14F-4D97-AF65-F5344CB8AC3E}">
        <p14:creationId xmlns:p14="http://schemas.microsoft.com/office/powerpoint/2010/main" val="2639722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kind of Networks which are usually used for super-resolutions are the known as Deep Residual Networks (</a:t>
            </a:r>
            <a:r>
              <a:rPr lang="en-US" dirty="0" err="1"/>
              <a:t>ResNets</a:t>
            </a:r>
            <a:r>
              <a:rPr lang="en-US" dirty="0"/>
              <a:t>). These Networks are composed by -&gt; the following original blocks. However, in super resolution is extremely common to delete -&gt; this output </a:t>
            </a:r>
            <a:r>
              <a:rPr lang="en-US" dirty="0" err="1"/>
              <a:t>ReLu</a:t>
            </a:r>
            <a:r>
              <a:rPr lang="en-US" dirty="0"/>
              <a:t> activation -&gt; In order to allow more flexibility. Now, the most important novelty that this work introduced, and the one which is still used in the current architectures at Twenty </a:t>
            </a:r>
            <a:r>
              <a:rPr lang="en-US" dirty="0" err="1"/>
              <a:t>Twenty</a:t>
            </a:r>
            <a:r>
              <a:rPr lang="en-US" dirty="0"/>
              <a:t> -&gt; was to delete these Batch Normalization layers. -&gt; Generating a  simpler residual Block.    </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4</a:t>
            </a:fld>
            <a:endParaRPr lang="en-US"/>
          </a:p>
        </p:txBody>
      </p:sp>
    </p:spTree>
    <p:extLst>
      <p:ext uri="{BB962C8B-B14F-4D97-AF65-F5344CB8AC3E}">
        <p14:creationId xmlns:p14="http://schemas.microsoft.com/office/powerpoint/2010/main" val="3150796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They proposed two main reasons because deleting the Batch Normalization layers was a good idea in spite of being counterintuitive. -&gt; The most important one was that this Batch Normalization Layers gets rid of the range flexibility of the network. Since by normalizing the features, the absolute information of each point intensities is lost. The second consequence of deleting these layers -&gt; is that we can generate bigger batches, since the memory usage of the GPU is reduced up to a Forty per cent.</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5</a:t>
            </a:fld>
            <a:endParaRPr lang="en-US"/>
          </a:p>
        </p:txBody>
      </p:sp>
    </p:spTree>
    <p:extLst>
      <p:ext uri="{BB962C8B-B14F-4D97-AF65-F5344CB8AC3E}">
        <p14:creationId xmlns:p14="http://schemas.microsoft.com/office/powerpoint/2010/main" val="146617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 then, lets see which is the architecture of the network. -&gt; It starts by an input Convolution, in order to transform the image to the amount of channels desired. -&gt; Then they include a sequence of N Residual Blocks, followed by a convolution. Where each Residual Block -&gt; is the one which we have seen at last slide, but adding a -&gt; multiplication layer, which aims to minimize the modifications that each individual layer includes. Finally, -&gt; they set an </a:t>
            </a:r>
            <a:r>
              <a:rPr lang="en-US" dirty="0" err="1"/>
              <a:t>Upsample</a:t>
            </a:r>
            <a:r>
              <a:rPr lang="en-US" dirty="0"/>
              <a:t> Block for increase the size of the image -&gt; by two, -&gt; by three -&gt; or by four, which are composed by a convolution and a shuffle layer. This composition is usually known as sub-pixel convolution.</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6</a:t>
            </a:fld>
            <a:endParaRPr lang="en-US"/>
          </a:p>
        </p:txBody>
      </p:sp>
    </p:spTree>
    <p:extLst>
      <p:ext uri="{BB962C8B-B14F-4D97-AF65-F5344CB8AC3E}">
        <p14:creationId xmlns:p14="http://schemas.microsoft.com/office/powerpoint/2010/main" val="52457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What these sub-pixel convolution do, is to -&gt; take the input feature map -&gt;and convolving it -&gt; Generating r-square more channels (For example, in this case where we want to </a:t>
            </a:r>
            <a:r>
              <a:rPr lang="en-US" dirty="0" err="1"/>
              <a:t>Upsample</a:t>
            </a:r>
            <a:r>
              <a:rPr lang="en-US" dirty="0"/>
              <a:t> by a factor two, four times more channels). And then -&gt; Redistributing those channels in the height and width space.</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7</a:t>
            </a:fld>
            <a:endParaRPr lang="en-US"/>
          </a:p>
        </p:txBody>
      </p:sp>
    </p:spTree>
    <p:extLst>
      <p:ext uri="{BB962C8B-B14F-4D97-AF65-F5344CB8AC3E}">
        <p14:creationId xmlns:p14="http://schemas.microsoft.com/office/powerpoint/2010/main" val="1371957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Then, being this clear. Let’s present how they trained their network.</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8</a:t>
            </a:fld>
            <a:endParaRPr lang="en-US"/>
          </a:p>
        </p:txBody>
      </p:sp>
    </p:spTree>
    <p:extLst>
      <p:ext uri="{BB962C8B-B14F-4D97-AF65-F5344CB8AC3E}">
        <p14:creationId xmlns:p14="http://schemas.microsoft.com/office/powerpoint/2010/main" val="439414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As the problem of different factors upscaling is an incremental problem, they proposed to learn in a curricular way. -&gt; That is, to first start by the easier problem, -&gt; which is the lower factor. And then, when this problem is solved, to increment the difficulty -&gt; </a:t>
            </a:r>
            <a:r>
              <a:rPr lang="en-US" dirty="0" err="1"/>
              <a:t>upsampling</a:t>
            </a:r>
            <a:r>
              <a:rPr lang="en-US" dirty="0"/>
              <a:t> by factor three, and finally -&gt; by factor four. Using always the last network as pretrain.</a:t>
            </a:r>
          </a:p>
        </p:txBody>
      </p:sp>
      <p:sp>
        <p:nvSpPr>
          <p:cNvPr id="4" name="Marcador de número de diapositiva 3"/>
          <p:cNvSpPr>
            <a:spLocks noGrp="1"/>
          </p:cNvSpPr>
          <p:nvPr>
            <p:ph type="sldNum" sz="quarter" idx="5"/>
          </p:nvPr>
        </p:nvSpPr>
        <p:spPr/>
        <p:txBody>
          <a:bodyPr/>
          <a:lstStyle/>
          <a:p>
            <a:fld id="{FC21C794-A546-442C-86DE-5A21F7C300B4}" type="slidenum">
              <a:rPr lang="en-US" smtClean="0"/>
              <a:t>9</a:t>
            </a:fld>
            <a:endParaRPr lang="en-US"/>
          </a:p>
        </p:txBody>
      </p:sp>
    </p:spTree>
    <p:extLst>
      <p:ext uri="{BB962C8B-B14F-4D97-AF65-F5344CB8AC3E}">
        <p14:creationId xmlns:p14="http://schemas.microsoft.com/office/powerpoint/2010/main" val="2697742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6/18/2020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‹Nº›</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95665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6000">
              <a:schemeClr val="bg1"/>
            </a:gs>
            <a:gs pos="84071">
              <a:schemeClr val="bg1"/>
            </a:gs>
            <a:gs pos="73451">
              <a:schemeClr val="bg1"/>
            </a:gs>
            <a:gs pos="45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6/18/2020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1980740283"/>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0.xml"/><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microsoft.com/office/2007/relationships/hdphoto" Target="../media/hdphoto15.wdp"/></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39.jpeg"/><Relationship Id="rId5" Type="http://schemas.openxmlformats.org/officeDocument/2006/relationships/image" Target="../media/image6.png"/><Relationship Id="rId4" Type="http://schemas.openxmlformats.org/officeDocument/2006/relationships/image" Target="../media/image38.jp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3.xml"/><Relationship Id="rId7" Type="http://schemas.openxmlformats.org/officeDocument/2006/relationships/image" Target="../media/image43.png"/><Relationship Id="rId12" Type="http://schemas.microsoft.com/office/2007/relationships/hdphoto" Target="../media/hdphoto3.wdp"/><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microsoft.com/office/2007/relationships/hdphoto" Target="../media/hdphoto2.wdp"/><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20.xml"/><Relationship Id="rId7" Type="http://schemas.openxmlformats.org/officeDocument/2006/relationships/image" Target="../media/image62.sv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microsoft.com/office/2007/relationships/hdphoto" Target="../media/hdphoto2.wdp"/><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5.xml"/><Relationship Id="rId7" Type="http://schemas.openxmlformats.org/officeDocument/2006/relationships/image" Target="../media/image15.sv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4.png"/><Relationship Id="rId11" Type="http://schemas.microsoft.com/office/2007/relationships/hdphoto" Target="../media/hdphoto3.wdp"/><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8.wdp"/><Relationship Id="rId3" Type="http://schemas.openxmlformats.org/officeDocument/2006/relationships/notesSlide" Target="../notesSlides/notesSlide6.xml"/><Relationship Id="rId7" Type="http://schemas.microsoft.com/office/2007/relationships/hdphoto" Target="../media/hdphoto5.wdp"/><Relationship Id="rId12" Type="http://schemas.openxmlformats.org/officeDocument/2006/relationships/image" Target="../media/image22.png"/><Relationship Id="rId17" Type="http://schemas.microsoft.com/office/2007/relationships/hdphoto" Target="../media/hdphoto10.wdp"/><Relationship Id="rId2" Type="http://schemas.openxmlformats.org/officeDocument/2006/relationships/slideLayout" Target="../slideLayouts/slideLayout1.xml"/><Relationship Id="rId16" Type="http://schemas.openxmlformats.org/officeDocument/2006/relationships/image" Target="../media/image24.png"/><Relationship Id="rId1" Type="http://schemas.openxmlformats.org/officeDocument/2006/relationships/tags" Target="../tags/tag4.xml"/><Relationship Id="rId6" Type="http://schemas.openxmlformats.org/officeDocument/2006/relationships/image" Target="../media/image19.png"/><Relationship Id="rId11" Type="http://schemas.microsoft.com/office/2007/relationships/hdphoto" Target="../media/hdphoto7.wdp"/><Relationship Id="rId5" Type="http://schemas.microsoft.com/office/2007/relationships/hdphoto" Target="../media/hdphoto4.wdp"/><Relationship Id="rId15" Type="http://schemas.microsoft.com/office/2007/relationships/hdphoto" Target="../media/hdphoto9.wdp"/><Relationship Id="rId10" Type="http://schemas.openxmlformats.org/officeDocument/2006/relationships/image" Target="../media/image21.png"/><Relationship Id="rId4" Type="http://schemas.openxmlformats.org/officeDocument/2006/relationships/image" Target="../media/image18.png"/><Relationship Id="rId9" Type="http://schemas.microsoft.com/office/2007/relationships/hdphoto" Target="../media/hdphoto6.wdp"/><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13.wdp"/><Relationship Id="rId3" Type="http://schemas.openxmlformats.org/officeDocument/2006/relationships/notesSlide" Target="../notesSlides/notesSlide7.xml"/><Relationship Id="rId7" Type="http://schemas.microsoft.com/office/2007/relationships/hdphoto" Target="../media/hdphoto11.wdp"/><Relationship Id="rId12" Type="http://schemas.openxmlformats.org/officeDocument/2006/relationships/image" Target="../media/image28.png"/><Relationship Id="rId17" Type="http://schemas.openxmlformats.org/officeDocument/2006/relationships/image" Target="../media/image270.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26.png"/><Relationship Id="rId11" Type="http://schemas.microsoft.com/office/2007/relationships/hdphoto" Target="../media/hdphoto12.wdp"/><Relationship Id="rId5" Type="http://schemas.microsoft.com/office/2007/relationships/hdphoto" Target="../media/hdphoto7.wdp"/><Relationship Id="rId10" Type="http://schemas.openxmlformats.org/officeDocument/2006/relationships/image" Target="../media/image27.png"/><Relationship Id="rId4" Type="http://schemas.openxmlformats.org/officeDocument/2006/relationships/image" Target="../media/image25.png"/><Relationship Id="rId9" Type="http://schemas.microsoft.com/office/2007/relationships/hdphoto" Target="../media/hdphoto4.wdp"/><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3" Type="http://schemas.openxmlformats.org/officeDocument/2006/relationships/notesSlide" Target="../notesSlides/notesSlide9.xml"/><Relationship Id="rId7" Type="http://schemas.microsoft.com/office/2007/relationships/hdphoto" Target="../media/hdphoto7.wdp"/><Relationship Id="rId12"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30.png"/><Relationship Id="rId11"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image" Target="../media/image19.png"/><Relationship Id="rId9" Type="http://schemas.microsoft.com/office/2007/relationships/hdphoto" Target="../media/hdphoto8.wdp"/><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F285077-2053-4133-BCAD-BB99FFD480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98970" y="0"/>
            <a:ext cx="13069827" cy="6861658"/>
          </a:xfrm>
          <a:prstGeom prst="rect">
            <a:avLst/>
          </a:prstGeom>
        </p:spPr>
      </p:pic>
      <p:sp>
        <p:nvSpPr>
          <p:cNvPr id="10" name="Rectangle 9">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AC56039-1298-4A17-99C4-BCCCDEDC4268}"/>
              </a:ext>
            </a:extLst>
          </p:cNvPr>
          <p:cNvSpPr>
            <a:spLocks noGrp="1"/>
          </p:cNvSpPr>
          <p:nvPr>
            <p:ph type="ctrTitle"/>
          </p:nvPr>
        </p:nvSpPr>
        <p:spPr>
          <a:xfrm>
            <a:off x="441034" y="1598726"/>
            <a:ext cx="4269510" cy="2368942"/>
          </a:xfrm>
        </p:spPr>
        <p:txBody>
          <a:bodyPr anchor="b">
            <a:normAutofit/>
          </a:bodyPr>
          <a:lstStyle/>
          <a:p>
            <a:r>
              <a:rPr lang="en-US" sz="3700" dirty="0">
                <a:effectLst>
                  <a:outerShdw blurRad="38100" dist="38100" dir="2700000" algn="tl">
                    <a:srgbClr val="000000">
                      <a:alpha val="43137"/>
                    </a:srgbClr>
                  </a:outerShdw>
                </a:effectLst>
              </a:rPr>
              <a:t>Enhanced Deep Residual Networks for Single Image Super-Resolution</a:t>
            </a:r>
            <a:endParaRPr lang="es-ES" sz="3700" dirty="0">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7D04303E-2D28-4C9A-AE2F-B64E2BD18F52}"/>
              </a:ext>
            </a:extLst>
          </p:cNvPr>
          <p:cNvSpPr txBox="1"/>
          <p:nvPr/>
        </p:nvSpPr>
        <p:spPr>
          <a:xfrm>
            <a:off x="404089" y="4005742"/>
            <a:ext cx="4343401" cy="523220"/>
          </a:xfrm>
          <a:prstGeom prst="rect">
            <a:avLst/>
          </a:prstGeom>
          <a:noFill/>
        </p:spPr>
        <p:txBody>
          <a:bodyPr wrap="square" rtlCol="0">
            <a:spAutoFit/>
          </a:bodyPr>
          <a:lstStyle/>
          <a:p>
            <a:r>
              <a:rPr lang="es-ES" sz="1400" dirty="0" err="1"/>
              <a:t>Bee</a:t>
            </a:r>
            <a:r>
              <a:rPr lang="es-ES" sz="1400" dirty="0"/>
              <a:t> Lim, </a:t>
            </a:r>
            <a:r>
              <a:rPr lang="es-ES" sz="1400" dirty="0" err="1"/>
              <a:t>Sanghyun</a:t>
            </a:r>
            <a:r>
              <a:rPr lang="es-ES" sz="1400" dirty="0"/>
              <a:t> Son, </a:t>
            </a:r>
            <a:r>
              <a:rPr lang="es-ES" sz="1400" dirty="0" err="1"/>
              <a:t>Heewon</a:t>
            </a:r>
            <a:r>
              <a:rPr lang="es-ES" sz="1400" dirty="0"/>
              <a:t> Kim </a:t>
            </a:r>
            <a:r>
              <a:rPr lang="es-ES" sz="1400" dirty="0" err="1"/>
              <a:t>Seungjun</a:t>
            </a:r>
            <a:r>
              <a:rPr lang="es-ES" sz="1400" dirty="0"/>
              <a:t>, </a:t>
            </a:r>
            <a:r>
              <a:rPr lang="es-ES" sz="1400" dirty="0" err="1"/>
              <a:t>Nah</a:t>
            </a:r>
            <a:r>
              <a:rPr lang="es-ES" sz="1400" dirty="0"/>
              <a:t> </a:t>
            </a:r>
            <a:r>
              <a:rPr lang="es-ES" sz="1400" dirty="0" err="1"/>
              <a:t>Kyoung</a:t>
            </a:r>
            <a:r>
              <a:rPr lang="es-ES" sz="1400" dirty="0"/>
              <a:t> &amp; Mu Lee</a:t>
            </a:r>
          </a:p>
        </p:txBody>
      </p:sp>
      <p:cxnSp>
        <p:nvCxnSpPr>
          <p:cNvPr id="24" name="Conector recto 23">
            <a:extLst>
              <a:ext uri="{FF2B5EF4-FFF2-40B4-BE49-F238E27FC236}">
                <a16:creationId xmlns:a16="http://schemas.microsoft.com/office/drawing/2014/main" id="{38624B55-336E-4ADC-A925-A24C8B8267A9}"/>
              </a:ext>
            </a:extLst>
          </p:cNvPr>
          <p:cNvCxnSpPr>
            <a:cxnSpLocks/>
          </p:cNvCxnSpPr>
          <p:nvPr/>
        </p:nvCxnSpPr>
        <p:spPr>
          <a:xfrm>
            <a:off x="481029" y="4005742"/>
            <a:ext cx="3977640" cy="0"/>
          </a:xfrm>
          <a:prstGeom prst="line">
            <a:avLst/>
          </a:prstGeom>
          <a:ln cmpd="dbl">
            <a:solidFill>
              <a:schemeClr val="tx1">
                <a:alpha val="54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592DA53-B4D9-48C3-B8BE-1AD871DCADD8}"/>
              </a:ext>
            </a:extLst>
          </p:cNvPr>
          <p:cNvSpPr txBox="1"/>
          <p:nvPr/>
        </p:nvSpPr>
        <p:spPr>
          <a:xfrm>
            <a:off x="1866273" y="4616150"/>
            <a:ext cx="2803333" cy="369332"/>
          </a:xfrm>
          <a:prstGeom prst="rect">
            <a:avLst/>
          </a:prstGeom>
          <a:noFill/>
        </p:spPr>
        <p:txBody>
          <a:bodyPr wrap="square" rtlCol="0">
            <a:spAutoFit/>
          </a:bodyPr>
          <a:lstStyle/>
          <a:p>
            <a:r>
              <a:rPr lang="en-US" dirty="0"/>
              <a:t>Presented</a:t>
            </a:r>
            <a:r>
              <a:rPr lang="es-ES" dirty="0"/>
              <a:t> </a:t>
            </a:r>
            <a:r>
              <a:rPr lang="en-US" dirty="0"/>
              <a:t>by</a:t>
            </a:r>
            <a:r>
              <a:rPr lang="es-ES" dirty="0"/>
              <a:t>: Eric Cañas </a:t>
            </a:r>
          </a:p>
        </p:txBody>
      </p:sp>
    </p:spTree>
    <p:extLst>
      <p:ext uri="{BB962C8B-B14F-4D97-AF65-F5344CB8AC3E}">
        <p14:creationId xmlns:p14="http://schemas.microsoft.com/office/powerpoint/2010/main" val="371864745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dirty="0">
                <a:solidFill>
                  <a:schemeClr val="bg1"/>
                </a:solidFill>
              </a:rPr>
              <a:t>A parallel proposal</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6412" cy="598516"/>
          </a:xfrm>
        </p:spPr>
        <p:txBody>
          <a:bodyPr anchor="ctr">
            <a:normAutofit/>
          </a:bodyPr>
          <a:lstStyle/>
          <a:p>
            <a:pPr algn="ctr"/>
            <a:r>
              <a:rPr lang="en-US" sz="2000" dirty="0">
                <a:solidFill>
                  <a:schemeClr val="bg1"/>
                </a:solidFill>
                <a:effectLst>
                  <a:outerShdw blurRad="38100" dist="38100" dir="2700000" algn="tl">
                    <a:srgbClr val="000000">
                      <a:alpha val="43137"/>
                    </a:srgbClr>
                  </a:outerShdw>
                </a:effectLst>
              </a:rPr>
              <a:t>Multiscale MDSR</a:t>
            </a:r>
            <a:endParaRPr lang="en-US" sz="2000" dirty="0">
              <a:solidFill>
                <a:schemeClr val="bg1"/>
              </a:solidFill>
            </a:endParaRPr>
          </a:p>
        </p:txBody>
      </p:sp>
      <p:pic>
        <p:nvPicPr>
          <p:cNvPr id="12" name="Imagen 11">
            <a:extLst>
              <a:ext uri="{FF2B5EF4-FFF2-40B4-BE49-F238E27FC236}">
                <a16:creationId xmlns:a16="http://schemas.microsoft.com/office/drawing/2014/main" id="{90C5954A-AC4B-45F0-947D-F872796F9E82}"/>
              </a:ext>
            </a:extLst>
          </p:cNvPr>
          <p:cNvPicPr>
            <a:picLocks noChangeAspect="1"/>
          </p:cNvPicPr>
          <p:nvPr/>
        </p:nvPicPr>
        <p:blipFill>
          <a:blip r:embed="rId4"/>
          <a:stretch>
            <a:fillRect/>
          </a:stretch>
        </p:blipFill>
        <p:spPr>
          <a:xfrm>
            <a:off x="1246880" y="3518763"/>
            <a:ext cx="942975" cy="952500"/>
          </a:xfrm>
          <a:prstGeom prst="rect">
            <a:avLst/>
          </a:prstGeom>
        </p:spPr>
      </p:pic>
      <p:pic>
        <p:nvPicPr>
          <p:cNvPr id="14" name="Imagen 13">
            <a:extLst>
              <a:ext uri="{FF2B5EF4-FFF2-40B4-BE49-F238E27FC236}">
                <a16:creationId xmlns:a16="http://schemas.microsoft.com/office/drawing/2014/main" id="{3E72CD04-E7F2-420B-B8CF-9488163C65A9}"/>
              </a:ext>
            </a:extLst>
          </p:cNvPr>
          <p:cNvPicPr>
            <a:picLocks noChangeAspect="1"/>
          </p:cNvPicPr>
          <p:nvPr/>
        </p:nvPicPr>
        <p:blipFill>
          <a:blip r:embed="rId5"/>
          <a:stretch>
            <a:fillRect/>
          </a:stretch>
        </p:blipFill>
        <p:spPr>
          <a:xfrm>
            <a:off x="9884716" y="2488426"/>
            <a:ext cx="942975" cy="952500"/>
          </a:xfrm>
          <a:prstGeom prst="rect">
            <a:avLst/>
          </a:prstGeom>
        </p:spPr>
      </p:pic>
      <p:pic>
        <p:nvPicPr>
          <p:cNvPr id="15" name="Imagen 14">
            <a:extLst>
              <a:ext uri="{FF2B5EF4-FFF2-40B4-BE49-F238E27FC236}">
                <a16:creationId xmlns:a16="http://schemas.microsoft.com/office/drawing/2014/main" id="{9D3DAB90-740F-4481-94EF-7DE77C13462E}"/>
              </a:ext>
            </a:extLst>
          </p:cNvPr>
          <p:cNvPicPr>
            <a:picLocks noChangeAspect="1"/>
          </p:cNvPicPr>
          <p:nvPr/>
        </p:nvPicPr>
        <p:blipFill>
          <a:blip r:embed="rId6"/>
          <a:stretch>
            <a:fillRect/>
          </a:stretch>
        </p:blipFill>
        <p:spPr>
          <a:xfrm>
            <a:off x="9884716" y="3640856"/>
            <a:ext cx="952500" cy="952500"/>
          </a:xfrm>
          <a:prstGeom prst="rect">
            <a:avLst/>
          </a:prstGeom>
        </p:spPr>
      </p:pic>
      <p:pic>
        <p:nvPicPr>
          <p:cNvPr id="16" name="Imagen 15">
            <a:extLst>
              <a:ext uri="{FF2B5EF4-FFF2-40B4-BE49-F238E27FC236}">
                <a16:creationId xmlns:a16="http://schemas.microsoft.com/office/drawing/2014/main" id="{D486890F-3CD6-48FB-8BA3-ACC33D29F8F9}"/>
              </a:ext>
            </a:extLst>
          </p:cNvPr>
          <p:cNvPicPr>
            <a:picLocks noChangeAspect="1"/>
          </p:cNvPicPr>
          <p:nvPr/>
        </p:nvPicPr>
        <p:blipFill>
          <a:blip r:embed="rId7"/>
          <a:stretch>
            <a:fillRect/>
          </a:stretch>
        </p:blipFill>
        <p:spPr>
          <a:xfrm>
            <a:off x="9884716" y="4750736"/>
            <a:ext cx="952500" cy="952500"/>
          </a:xfrm>
          <a:prstGeom prst="rect">
            <a:avLst/>
          </a:prstGeom>
        </p:spPr>
      </p:pic>
      <p:pic>
        <p:nvPicPr>
          <p:cNvPr id="4" name="Imagen 3">
            <a:extLst>
              <a:ext uri="{FF2B5EF4-FFF2-40B4-BE49-F238E27FC236}">
                <a16:creationId xmlns:a16="http://schemas.microsoft.com/office/drawing/2014/main" id="{09C7FFAA-7326-4B98-AFFF-3BFFFF8626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183" b="94297" l="5119" r="98702">
                        <a14:foregroundMark x1="9661" y1="58555" x2="12617" y2="46008"/>
                        <a14:foregroundMark x1="12617" y1="46008" x2="15645" y2="41318"/>
                        <a14:foregroundMark x1="10671" y1="57414" x2="14420" y2="52978"/>
                        <a14:foregroundMark x1="10310" y1="60963" x2="11464" y2="59823"/>
                        <a14:foregroundMark x1="5479" y1="49556" x2="8363" y2="49556"/>
                        <a14:foregroundMark x1="9517" y1="43219" x2="12617" y2="35868"/>
                        <a14:foregroundMark x1="16799" y1="13942" x2="23288" y2="6210"/>
                        <a14:foregroundMark x1="23288" y1="6210" x2="31146" y2="7098"/>
                        <a14:foregroundMark x1="31146" y1="7098" x2="37275" y2="14575"/>
                        <a14:foregroundMark x1="37275" y1="14575" x2="37275" y2="14702"/>
                        <a14:foregroundMark x1="32588" y1="89987" x2="17304" y2="92522"/>
                        <a14:foregroundMark x1="17304" y1="92522" x2="15213" y2="90875"/>
                        <a14:foregroundMark x1="27181" y1="93663" x2="27686" y2="93916"/>
                        <a14:foregroundMark x1="31579" y1="93916" x2="32084" y2="94297"/>
                        <a14:foregroundMark x1="84427" y1="92522" x2="89690" y2="82129"/>
                        <a14:foregroundMark x1="89690" y1="82129" x2="90988" y2="10266"/>
                        <a14:foregroundMark x1="90988" y1="10266" x2="83778" y2="5070"/>
                        <a14:foregroundMark x1="83778" y1="5070" x2="78587" y2="6464"/>
                        <a14:foregroundMark x1="93655" y1="6210" x2="93655" y2="14449"/>
                        <a14:foregroundMark x1="93655" y1="21926" x2="95169" y2="21800"/>
                        <a14:foregroundMark x1="98558" y1="21926" x2="98558" y2="21926"/>
                        <a14:foregroundMark x1="98702" y1="49176" x2="98702" y2="49176"/>
                        <a14:foregroundMark x1="98846" y1="76046" x2="98846" y2="76046"/>
                        <a14:foregroundMark x1="91060" y1="4689" x2="91060" y2="4689"/>
                        <a14:foregroundMark x1="85364" y1="4689" x2="85364" y2="4689"/>
                        <a14:foregroundMark x1="85580" y1="94297" x2="85580" y2="94297"/>
                        <a14:foregroundMark x1="79236" y1="94043" x2="79236" y2="94043"/>
                        <a14:foregroundMark x1="72747" y1="94043" x2="72747" y2="94043"/>
                        <a14:foregroundMark x1="32444" y1="4183" x2="32444" y2="4183"/>
                      </a14:backgroundRemoval>
                    </a14:imgEffect>
                  </a14:imgLayer>
                </a14:imgProps>
              </a:ext>
            </a:extLst>
          </a:blip>
          <a:stretch>
            <a:fillRect/>
          </a:stretch>
        </p:blipFill>
        <p:spPr>
          <a:xfrm>
            <a:off x="1970048" y="1949607"/>
            <a:ext cx="7859752" cy="4244692"/>
          </a:xfrm>
          <a:prstGeom prst="rect">
            <a:avLst/>
          </a:prstGeom>
        </p:spPr>
      </p:pic>
      <p:sp>
        <p:nvSpPr>
          <p:cNvPr id="5" name="CuadroTexto 4">
            <a:extLst>
              <a:ext uri="{FF2B5EF4-FFF2-40B4-BE49-F238E27FC236}">
                <a16:creationId xmlns:a16="http://schemas.microsoft.com/office/drawing/2014/main" id="{B22EF1FD-9174-4697-AFA8-330B8A50FB70}"/>
              </a:ext>
            </a:extLst>
          </p:cNvPr>
          <p:cNvSpPr txBox="1"/>
          <p:nvPr/>
        </p:nvSpPr>
        <p:spPr>
          <a:xfrm>
            <a:off x="4800600" y="5995299"/>
            <a:ext cx="2809875" cy="584775"/>
          </a:xfrm>
          <a:prstGeom prst="rect">
            <a:avLst/>
          </a:prstGeom>
          <a:noFill/>
        </p:spPr>
        <p:txBody>
          <a:bodyPr wrap="square" rtlCol="0">
            <a:spAutoFit/>
          </a:bodyPr>
          <a:lstStyle/>
          <a:p>
            <a:r>
              <a:rPr lang="en-US" sz="3200" dirty="0">
                <a:solidFill>
                  <a:schemeClr val="bg1"/>
                </a:solidFill>
              </a:rPr>
              <a:t>Worse results</a:t>
            </a:r>
          </a:p>
        </p:txBody>
      </p:sp>
    </p:spTree>
    <p:custDataLst>
      <p:tags r:id="rId1"/>
    </p:custDataLst>
    <p:extLst>
      <p:ext uri="{BB962C8B-B14F-4D97-AF65-F5344CB8AC3E}">
        <p14:creationId xmlns:p14="http://schemas.microsoft.com/office/powerpoint/2010/main" val="236477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3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3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3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fontScale="90000"/>
          </a:bodyPr>
          <a:lstStyle/>
          <a:p>
            <a:pPr algn="ctr"/>
            <a:r>
              <a:rPr lang="en-US" sz="3700" dirty="0">
                <a:solidFill>
                  <a:schemeClr val="bg1"/>
                </a:solidFill>
              </a:rPr>
              <a:t>Improving the Training:</a:t>
            </a:r>
            <a:br>
              <a:rPr lang="en-US" sz="3700" dirty="0">
                <a:solidFill>
                  <a:schemeClr val="bg1"/>
                </a:solidFill>
              </a:rPr>
            </a:br>
            <a:r>
              <a:rPr lang="en-US" sz="3700" dirty="0">
                <a:solidFill>
                  <a:schemeClr val="bg1"/>
                </a:solidFill>
              </a:rPr>
              <a:t> Geometric Self-Ensemble</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6412" cy="598516"/>
          </a:xfrm>
        </p:spPr>
        <p:txBody>
          <a:bodyPr anchor="ctr">
            <a:normAutofit/>
          </a:bodyPr>
          <a:lstStyle/>
          <a:p>
            <a:pPr algn="ctr"/>
            <a:r>
              <a:rPr lang="en-US" sz="2000" dirty="0">
                <a:solidFill>
                  <a:schemeClr val="bg1"/>
                </a:solidFill>
                <a:effectLst>
                  <a:outerShdw blurRad="38100" dist="38100" dir="2700000" algn="tl">
                    <a:srgbClr val="000000">
                      <a:alpha val="43137"/>
                    </a:srgbClr>
                  </a:outerShdw>
                </a:effectLst>
              </a:rPr>
              <a:t>EDSR+ and MSDR+</a:t>
            </a:r>
            <a:endParaRPr lang="en-US" sz="2000" dirty="0">
              <a:solidFill>
                <a:schemeClr val="bg1"/>
              </a:solidFill>
            </a:endParaRPr>
          </a:p>
        </p:txBody>
      </p:sp>
      <p:pic>
        <p:nvPicPr>
          <p:cNvPr id="5" name="Imagen 4" descr="Imagen que contiene persona, interior, hombre, sombrero&#10;&#10;Descripción generada automáticamente">
            <a:extLst>
              <a:ext uri="{FF2B5EF4-FFF2-40B4-BE49-F238E27FC236}">
                <a16:creationId xmlns:a16="http://schemas.microsoft.com/office/drawing/2014/main" id="{EA0705A8-494A-4A8D-9B68-9EDF7AF60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73" y="2542512"/>
            <a:ext cx="1069399" cy="1069399"/>
          </a:xfrm>
          <a:prstGeom prst="rect">
            <a:avLst/>
          </a:prstGeom>
        </p:spPr>
      </p:pic>
      <p:pic>
        <p:nvPicPr>
          <p:cNvPr id="18" name="Imagen 17" descr="Imagen que contiene persona, interior, hombre, sombrero&#10;&#10;Descripción generada automáticamente">
            <a:extLst>
              <a:ext uri="{FF2B5EF4-FFF2-40B4-BE49-F238E27FC236}">
                <a16:creationId xmlns:a16="http://schemas.microsoft.com/office/drawing/2014/main" id="{D443ADD2-C596-4A2A-9328-038E1C03C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416616" y="3690505"/>
            <a:ext cx="1069399" cy="1069399"/>
          </a:xfrm>
          <a:prstGeom prst="rect">
            <a:avLst/>
          </a:prstGeom>
        </p:spPr>
      </p:pic>
      <p:pic>
        <p:nvPicPr>
          <p:cNvPr id="20" name="Imagen 19" descr="Imagen que contiene persona, interior, hombre, sombrero&#10;&#10;Descripción generada automáticamente">
            <a:extLst>
              <a:ext uri="{FF2B5EF4-FFF2-40B4-BE49-F238E27FC236}">
                <a16:creationId xmlns:a16="http://schemas.microsoft.com/office/drawing/2014/main" id="{9EB58DB3-51C8-44E9-AE7B-6665FC5E2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63773" y="3690505"/>
            <a:ext cx="1069399" cy="1069399"/>
          </a:xfrm>
          <a:prstGeom prst="rect">
            <a:avLst/>
          </a:prstGeom>
        </p:spPr>
      </p:pic>
      <p:pic>
        <p:nvPicPr>
          <p:cNvPr id="22" name="Imagen 21" descr="Imagen que contiene persona, interior, hombre, sombrero&#10;&#10;Descripción generada automáticamente">
            <a:extLst>
              <a:ext uri="{FF2B5EF4-FFF2-40B4-BE49-F238E27FC236}">
                <a16:creationId xmlns:a16="http://schemas.microsoft.com/office/drawing/2014/main" id="{83643B44-E483-4065-B16E-10F3C5FC9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416616" y="2542509"/>
            <a:ext cx="1069399" cy="1069399"/>
          </a:xfrm>
          <a:prstGeom prst="rect">
            <a:avLst/>
          </a:prstGeom>
        </p:spPr>
      </p:pic>
      <p:pic>
        <p:nvPicPr>
          <p:cNvPr id="24" name="Imagen 23" descr="Imagen que contiene persona, interior, hombre, sombrero&#10;&#10;Descripción generada automáticamente">
            <a:extLst>
              <a:ext uri="{FF2B5EF4-FFF2-40B4-BE49-F238E27FC236}">
                <a16:creationId xmlns:a16="http://schemas.microsoft.com/office/drawing/2014/main" id="{E93FA64C-AF94-498E-A14D-C0E768F9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569457" y="3690504"/>
            <a:ext cx="1069399" cy="1069399"/>
          </a:xfrm>
          <a:prstGeom prst="rect">
            <a:avLst/>
          </a:prstGeom>
        </p:spPr>
      </p:pic>
      <p:pic>
        <p:nvPicPr>
          <p:cNvPr id="25" name="Imagen 24" descr="Imagen que contiene persona, interior, hombre, sombrero&#10;&#10;Descripción generada automáticamente">
            <a:extLst>
              <a:ext uri="{FF2B5EF4-FFF2-40B4-BE49-F238E27FC236}">
                <a16:creationId xmlns:a16="http://schemas.microsoft.com/office/drawing/2014/main" id="{BFDF74A1-DB65-4420-915C-641A72F9B7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263773" y="4838498"/>
            <a:ext cx="1069399" cy="1069399"/>
          </a:xfrm>
          <a:prstGeom prst="rect">
            <a:avLst/>
          </a:prstGeom>
        </p:spPr>
      </p:pic>
      <p:pic>
        <p:nvPicPr>
          <p:cNvPr id="26" name="Imagen 25" descr="Imagen que contiene persona, interior, hombre, sombrero&#10;&#10;Descripción generada automáticamente">
            <a:extLst>
              <a:ext uri="{FF2B5EF4-FFF2-40B4-BE49-F238E27FC236}">
                <a16:creationId xmlns:a16="http://schemas.microsoft.com/office/drawing/2014/main" id="{B0AB6DC7-8547-4CFE-8C71-124421711D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V="1">
            <a:off x="1416616" y="4838498"/>
            <a:ext cx="1069399" cy="1069399"/>
          </a:xfrm>
          <a:prstGeom prst="rect">
            <a:avLst/>
          </a:prstGeom>
        </p:spPr>
      </p:pic>
      <p:pic>
        <p:nvPicPr>
          <p:cNvPr id="27" name="Imagen 26" descr="Imagen que contiene persona, interior, hombre, sombrero&#10;&#10;Descripción generada automáticamente">
            <a:extLst>
              <a:ext uri="{FF2B5EF4-FFF2-40B4-BE49-F238E27FC236}">
                <a16:creationId xmlns:a16="http://schemas.microsoft.com/office/drawing/2014/main" id="{70D073EA-012F-4D6A-BDFF-5BC491E84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a:off x="2569458" y="2542509"/>
            <a:ext cx="1069399" cy="1069399"/>
          </a:xfrm>
          <a:prstGeom prst="rect">
            <a:avLst/>
          </a:prstGeom>
        </p:spPr>
      </p:pic>
      <p:pic>
        <p:nvPicPr>
          <p:cNvPr id="28" name="Imagen 27" descr="Imagen que contiene persona, interior, hombre, sombrero&#10;&#10;Descripción generada automáticamente">
            <a:extLst>
              <a:ext uri="{FF2B5EF4-FFF2-40B4-BE49-F238E27FC236}">
                <a16:creationId xmlns:a16="http://schemas.microsoft.com/office/drawing/2014/main" id="{257C6116-B42E-4852-83D8-62F97622F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569457" y="4838497"/>
            <a:ext cx="1069399" cy="1069399"/>
          </a:xfrm>
          <a:prstGeom prst="rect">
            <a:avLst/>
          </a:prstGeom>
        </p:spPr>
      </p:pic>
      <p:pic>
        <p:nvPicPr>
          <p:cNvPr id="29" name="Imagen 28" descr="Imagen que contiene persona, interior, hombre, sombrero&#10;&#10;Descripción generada automáticamente">
            <a:extLst>
              <a:ext uri="{FF2B5EF4-FFF2-40B4-BE49-F238E27FC236}">
                <a16:creationId xmlns:a16="http://schemas.microsoft.com/office/drawing/2014/main" id="{DC235A9D-DFAB-4E9C-8742-0B7861A7C8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592574" y="4855064"/>
            <a:ext cx="1069399" cy="1069399"/>
          </a:xfrm>
          <a:prstGeom prst="rect">
            <a:avLst/>
          </a:prstGeom>
        </p:spPr>
      </p:pic>
      <p:pic>
        <p:nvPicPr>
          <p:cNvPr id="31" name="Imagen 30" descr="Imagen que contiene persona, interior, hombre, sombrero&#10;&#10;Descripción generada automáticamente">
            <a:extLst>
              <a:ext uri="{FF2B5EF4-FFF2-40B4-BE49-F238E27FC236}">
                <a16:creationId xmlns:a16="http://schemas.microsoft.com/office/drawing/2014/main" id="{B0F37D33-BEF1-4EBA-ACD7-DC3563D66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V="1">
            <a:off x="2630651" y="4881794"/>
            <a:ext cx="1069399" cy="1069399"/>
          </a:xfrm>
          <a:prstGeom prst="rect">
            <a:avLst/>
          </a:prstGeom>
        </p:spPr>
      </p:pic>
      <p:pic>
        <p:nvPicPr>
          <p:cNvPr id="33" name="Imagen 32" descr="Imagen que contiene persona, interior, hombre, sombrero&#10;&#10;Descripción generada automáticamente">
            <a:extLst>
              <a:ext uri="{FF2B5EF4-FFF2-40B4-BE49-F238E27FC236}">
                <a16:creationId xmlns:a16="http://schemas.microsoft.com/office/drawing/2014/main" id="{E5C2F33E-0163-453F-A344-06A05BF2A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2652899" y="4908523"/>
            <a:ext cx="1069399" cy="1069399"/>
          </a:xfrm>
          <a:prstGeom prst="rect">
            <a:avLst/>
          </a:prstGeom>
        </p:spPr>
      </p:pic>
      <p:pic>
        <p:nvPicPr>
          <p:cNvPr id="35" name="Imagen 34" descr="Imagen que contiene persona, interior, hombre, sombrero&#10;&#10;Descripción generada automáticamente">
            <a:extLst>
              <a:ext uri="{FF2B5EF4-FFF2-40B4-BE49-F238E27FC236}">
                <a16:creationId xmlns:a16="http://schemas.microsoft.com/office/drawing/2014/main" id="{4065C56D-37E5-49C0-BBC8-ACB3CF423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5147" y="4933658"/>
            <a:ext cx="1069399" cy="1069399"/>
          </a:xfrm>
          <a:prstGeom prst="rect">
            <a:avLst/>
          </a:prstGeom>
        </p:spPr>
      </p:pic>
      <p:pic>
        <p:nvPicPr>
          <p:cNvPr id="36" name="Imagen 35" descr="Imagen que contiene persona, interior, hombre, sombrero&#10;&#10;Descripción generada automáticamente">
            <a:extLst>
              <a:ext uri="{FF2B5EF4-FFF2-40B4-BE49-F238E27FC236}">
                <a16:creationId xmlns:a16="http://schemas.microsoft.com/office/drawing/2014/main" id="{BA83FE8A-1EC1-427F-8582-1D1CAC9B8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697395" y="4958691"/>
            <a:ext cx="1069399" cy="1069399"/>
          </a:xfrm>
          <a:prstGeom prst="rect">
            <a:avLst/>
          </a:prstGeom>
        </p:spPr>
      </p:pic>
      <p:pic>
        <p:nvPicPr>
          <p:cNvPr id="37" name="Imagen 36" descr="Imagen que contiene persona, interior, hombre, sombrero&#10;&#10;Descripción generada automáticamente">
            <a:extLst>
              <a:ext uri="{FF2B5EF4-FFF2-40B4-BE49-F238E27FC236}">
                <a16:creationId xmlns:a16="http://schemas.microsoft.com/office/drawing/2014/main" id="{D840938D-0C71-4057-9737-ED1F5CB200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a:off x="2719642" y="4983725"/>
            <a:ext cx="1069399" cy="1069399"/>
          </a:xfrm>
          <a:prstGeom prst="rect">
            <a:avLst/>
          </a:prstGeom>
        </p:spPr>
      </p:pic>
      <p:pic>
        <p:nvPicPr>
          <p:cNvPr id="30" name="Imagen 29" descr="Imagen que contiene persona, interior, hombre, sombrero&#10;&#10;Descripción generada automáticamente">
            <a:extLst>
              <a:ext uri="{FF2B5EF4-FFF2-40B4-BE49-F238E27FC236}">
                <a16:creationId xmlns:a16="http://schemas.microsoft.com/office/drawing/2014/main" id="{793FCA17-1685-4D40-B6C4-8087B90F07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1889" y="5007028"/>
            <a:ext cx="1069399" cy="1069399"/>
          </a:xfrm>
          <a:prstGeom prst="rect">
            <a:avLst/>
          </a:prstGeom>
        </p:spPr>
      </p:pic>
      <p:pic>
        <p:nvPicPr>
          <p:cNvPr id="38" name="Imagen 37">
            <a:extLst>
              <a:ext uri="{FF2B5EF4-FFF2-40B4-BE49-F238E27FC236}">
                <a16:creationId xmlns:a16="http://schemas.microsoft.com/office/drawing/2014/main" id="{DA2ED2EE-FC4E-4BF8-BEB7-2B32730E90C2}"/>
              </a:ext>
            </a:extLst>
          </p:cNvPr>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4314" t="13003" r="5353" b="14458"/>
          <a:stretch/>
        </p:blipFill>
        <p:spPr>
          <a:xfrm>
            <a:off x="4144925" y="3383891"/>
            <a:ext cx="2181225" cy="1800225"/>
          </a:xfrm>
          <a:prstGeom prst="rect">
            <a:avLst/>
          </a:prstGeom>
        </p:spPr>
      </p:pic>
      <p:sp>
        <p:nvSpPr>
          <p:cNvPr id="6" name="Flecha: a la derecha 5">
            <a:extLst>
              <a:ext uri="{FF2B5EF4-FFF2-40B4-BE49-F238E27FC236}">
                <a16:creationId xmlns:a16="http://schemas.microsoft.com/office/drawing/2014/main" id="{2B592436-08CF-4C8F-8902-4C278F6417C4}"/>
              </a:ext>
            </a:extLst>
          </p:cNvPr>
          <p:cNvSpPr/>
          <p:nvPr/>
        </p:nvSpPr>
        <p:spPr>
          <a:xfrm rot="18444739">
            <a:off x="3679893" y="4462573"/>
            <a:ext cx="631851" cy="368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Imagen 38" descr="Imagen que contiene persona, interior, hombre, sombrero&#10;&#10;Descripción generada automáticamente">
            <a:extLst>
              <a:ext uri="{FF2B5EF4-FFF2-40B4-BE49-F238E27FC236}">
                <a16:creationId xmlns:a16="http://schemas.microsoft.com/office/drawing/2014/main" id="{14703B38-52D2-4C5E-B644-8851462A0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772593" y="3722331"/>
            <a:ext cx="1069399" cy="1069399"/>
          </a:xfrm>
          <a:prstGeom prst="rect">
            <a:avLst/>
          </a:prstGeom>
        </p:spPr>
      </p:pic>
      <p:pic>
        <p:nvPicPr>
          <p:cNvPr id="40" name="Imagen 39" descr="Imagen que contiene persona, interior, hombre, sombrero&#10;&#10;Descripción generada automáticamente">
            <a:extLst>
              <a:ext uri="{FF2B5EF4-FFF2-40B4-BE49-F238E27FC236}">
                <a16:creationId xmlns:a16="http://schemas.microsoft.com/office/drawing/2014/main" id="{3000F217-4908-4A0E-AB6E-4605A578D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795710" y="3738898"/>
            <a:ext cx="1069399" cy="1069399"/>
          </a:xfrm>
          <a:prstGeom prst="rect">
            <a:avLst/>
          </a:prstGeom>
        </p:spPr>
      </p:pic>
      <p:pic>
        <p:nvPicPr>
          <p:cNvPr id="41" name="Imagen 40" descr="Imagen que contiene persona, interior, hombre, sombrero&#10;&#10;Descripción generada automáticamente">
            <a:extLst>
              <a:ext uri="{FF2B5EF4-FFF2-40B4-BE49-F238E27FC236}">
                <a16:creationId xmlns:a16="http://schemas.microsoft.com/office/drawing/2014/main" id="{894D6174-E875-403E-84AB-3DD6DEC41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V="1">
            <a:off x="6833787" y="3765628"/>
            <a:ext cx="1069399" cy="1069399"/>
          </a:xfrm>
          <a:prstGeom prst="rect">
            <a:avLst/>
          </a:prstGeom>
        </p:spPr>
      </p:pic>
      <p:pic>
        <p:nvPicPr>
          <p:cNvPr id="42" name="Imagen 41" descr="Imagen que contiene persona, interior, hombre, sombrero&#10;&#10;Descripción generada automáticamente">
            <a:extLst>
              <a:ext uri="{FF2B5EF4-FFF2-40B4-BE49-F238E27FC236}">
                <a16:creationId xmlns:a16="http://schemas.microsoft.com/office/drawing/2014/main" id="{8032FEDA-97DA-41BF-821D-274B2E181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6856035" y="3792357"/>
            <a:ext cx="1069399" cy="1069399"/>
          </a:xfrm>
          <a:prstGeom prst="rect">
            <a:avLst/>
          </a:prstGeom>
        </p:spPr>
      </p:pic>
      <p:pic>
        <p:nvPicPr>
          <p:cNvPr id="43" name="Imagen 42" descr="Imagen que contiene persona, interior, hombre, sombrero&#10;&#10;Descripción generada automáticamente">
            <a:extLst>
              <a:ext uri="{FF2B5EF4-FFF2-40B4-BE49-F238E27FC236}">
                <a16:creationId xmlns:a16="http://schemas.microsoft.com/office/drawing/2014/main" id="{628A8AA4-EF17-4C72-99CB-B43470BC3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283" y="3817492"/>
            <a:ext cx="1069399" cy="1069399"/>
          </a:xfrm>
          <a:prstGeom prst="rect">
            <a:avLst/>
          </a:prstGeom>
        </p:spPr>
      </p:pic>
      <p:pic>
        <p:nvPicPr>
          <p:cNvPr id="44" name="Imagen 43" descr="Imagen que contiene persona, interior, hombre, sombrero&#10;&#10;Descripción generada automáticamente">
            <a:extLst>
              <a:ext uri="{FF2B5EF4-FFF2-40B4-BE49-F238E27FC236}">
                <a16:creationId xmlns:a16="http://schemas.microsoft.com/office/drawing/2014/main" id="{36DA6F82-92B9-4C70-8224-8E3056235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900531" y="3842525"/>
            <a:ext cx="1069399" cy="1069399"/>
          </a:xfrm>
          <a:prstGeom prst="rect">
            <a:avLst/>
          </a:prstGeom>
        </p:spPr>
      </p:pic>
      <p:pic>
        <p:nvPicPr>
          <p:cNvPr id="45" name="Imagen 44" descr="Imagen que contiene persona, interior, hombre, sombrero&#10;&#10;Descripción generada automáticamente">
            <a:extLst>
              <a:ext uri="{FF2B5EF4-FFF2-40B4-BE49-F238E27FC236}">
                <a16:creationId xmlns:a16="http://schemas.microsoft.com/office/drawing/2014/main" id="{341A34AC-D1BF-445F-B62D-99B358B31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a:off x="6922778" y="3867559"/>
            <a:ext cx="1069399" cy="1069399"/>
          </a:xfrm>
          <a:prstGeom prst="rect">
            <a:avLst/>
          </a:prstGeom>
        </p:spPr>
      </p:pic>
      <p:pic>
        <p:nvPicPr>
          <p:cNvPr id="46" name="Imagen 45" descr="Imagen que contiene persona, interior, hombre, sombrero&#10;&#10;Descripción generada automáticamente">
            <a:extLst>
              <a:ext uri="{FF2B5EF4-FFF2-40B4-BE49-F238E27FC236}">
                <a16:creationId xmlns:a16="http://schemas.microsoft.com/office/drawing/2014/main" id="{14E6E16A-DB50-4834-B9F1-F958077A4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025" y="3890862"/>
            <a:ext cx="1069399" cy="1069399"/>
          </a:xfrm>
          <a:prstGeom prst="rect">
            <a:avLst/>
          </a:prstGeom>
        </p:spPr>
      </p:pic>
      <p:sp>
        <p:nvSpPr>
          <p:cNvPr id="7" name="Flecha: a la derecha 6">
            <a:extLst>
              <a:ext uri="{FF2B5EF4-FFF2-40B4-BE49-F238E27FC236}">
                <a16:creationId xmlns:a16="http://schemas.microsoft.com/office/drawing/2014/main" id="{7BF420C8-4D33-461D-9B2A-A2A4255CB3D1}"/>
              </a:ext>
            </a:extLst>
          </p:cNvPr>
          <p:cNvSpPr/>
          <p:nvPr/>
        </p:nvSpPr>
        <p:spPr>
          <a:xfrm>
            <a:off x="6234798" y="4025177"/>
            <a:ext cx="431471" cy="387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echa: a la derecha 9">
            <a:extLst>
              <a:ext uri="{FF2B5EF4-FFF2-40B4-BE49-F238E27FC236}">
                <a16:creationId xmlns:a16="http://schemas.microsoft.com/office/drawing/2014/main" id="{B2A0E490-18CC-4743-BFF9-C06261201FBC}"/>
              </a:ext>
            </a:extLst>
          </p:cNvPr>
          <p:cNvSpPr/>
          <p:nvPr/>
        </p:nvSpPr>
        <p:spPr>
          <a:xfrm>
            <a:off x="8118147" y="4099863"/>
            <a:ext cx="817408"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adroTexto 10">
            <a:extLst>
              <a:ext uri="{FF2B5EF4-FFF2-40B4-BE49-F238E27FC236}">
                <a16:creationId xmlns:a16="http://schemas.microsoft.com/office/drawing/2014/main" id="{885DE033-85B4-45A6-877D-C63CB7F656BB}"/>
              </a:ext>
            </a:extLst>
          </p:cNvPr>
          <p:cNvSpPr txBox="1"/>
          <p:nvPr/>
        </p:nvSpPr>
        <p:spPr>
          <a:xfrm>
            <a:off x="8024874" y="4438965"/>
            <a:ext cx="1515842" cy="738664"/>
          </a:xfrm>
          <a:prstGeom prst="rect">
            <a:avLst/>
          </a:prstGeom>
          <a:noFill/>
        </p:spPr>
        <p:txBody>
          <a:bodyPr wrap="square" rtlCol="0">
            <a:spAutoFit/>
          </a:bodyPr>
          <a:lstStyle/>
          <a:p>
            <a:r>
              <a:rPr lang="en-US" sz="1400" dirty="0">
                <a:solidFill>
                  <a:schemeClr val="bg1"/>
                </a:solidFill>
              </a:rPr>
              <a:t>Inverse Transform </a:t>
            </a:r>
          </a:p>
          <a:p>
            <a:r>
              <a:rPr lang="en-US" sz="1400" dirty="0">
                <a:solidFill>
                  <a:schemeClr val="bg1"/>
                </a:solidFill>
              </a:rPr>
              <a:t>&amp; Average</a:t>
            </a:r>
          </a:p>
        </p:txBody>
      </p:sp>
      <p:pic>
        <p:nvPicPr>
          <p:cNvPr id="48" name="Imagen 47" descr="Imagen que contiene persona, interior, hombre, sombrero&#10;&#10;Descripción generada automáticamente">
            <a:extLst>
              <a:ext uri="{FF2B5EF4-FFF2-40B4-BE49-F238E27FC236}">
                <a16:creationId xmlns:a16="http://schemas.microsoft.com/office/drawing/2014/main" id="{F1C965F0-8883-4562-BB15-DD187D58BD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4405" y="3846209"/>
            <a:ext cx="1069399" cy="1069399"/>
          </a:xfrm>
          <a:prstGeom prst="rect">
            <a:avLst/>
          </a:prstGeom>
        </p:spPr>
      </p:pic>
      <p:pic>
        <p:nvPicPr>
          <p:cNvPr id="50" name="Imagen 49" descr="Imagen que contiene persona, hombre, interior, sombrero&#10;&#10;Descripción generada automáticamente">
            <a:extLst>
              <a:ext uri="{FF2B5EF4-FFF2-40B4-BE49-F238E27FC236}">
                <a16:creationId xmlns:a16="http://schemas.microsoft.com/office/drawing/2014/main" id="{5EA79E46-82DD-4ACE-8106-806BE25925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5774" y="3854049"/>
            <a:ext cx="1062611" cy="1062611"/>
          </a:xfrm>
          <a:prstGeom prst="rect">
            <a:avLst/>
          </a:prstGeom>
        </p:spPr>
      </p:pic>
      <p:sp>
        <p:nvSpPr>
          <p:cNvPr id="51" name="CuadroTexto 50">
            <a:extLst>
              <a:ext uri="{FF2B5EF4-FFF2-40B4-BE49-F238E27FC236}">
                <a16:creationId xmlns:a16="http://schemas.microsoft.com/office/drawing/2014/main" id="{70463B7C-CD0D-484E-ABA8-FF96CB0A3EF8}"/>
              </a:ext>
            </a:extLst>
          </p:cNvPr>
          <p:cNvSpPr txBox="1"/>
          <p:nvPr/>
        </p:nvSpPr>
        <p:spPr>
          <a:xfrm>
            <a:off x="10332069" y="4076970"/>
            <a:ext cx="262944" cy="523220"/>
          </a:xfrm>
          <a:prstGeom prst="rect">
            <a:avLst/>
          </a:prstGeom>
          <a:noFill/>
        </p:spPr>
        <p:txBody>
          <a:bodyPr wrap="square" rtlCol="0">
            <a:spAutoFit/>
          </a:bodyPr>
          <a:lstStyle/>
          <a:p>
            <a:r>
              <a:rPr lang="en-US" sz="2800" dirty="0">
                <a:solidFill>
                  <a:schemeClr val="bg1"/>
                </a:solidFill>
              </a:rPr>
              <a:t>-</a:t>
            </a:r>
          </a:p>
        </p:txBody>
      </p:sp>
      <p:sp>
        <p:nvSpPr>
          <p:cNvPr id="53" name="CuadroTexto 52">
            <a:extLst>
              <a:ext uri="{FF2B5EF4-FFF2-40B4-BE49-F238E27FC236}">
                <a16:creationId xmlns:a16="http://schemas.microsoft.com/office/drawing/2014/main" id="{AE1CB86A-8850-4675-B48F-95256431AEC3}"/>
              </a:ext>
            </a:extLst>
          </p:cNvPr>
          <p:cNvSpPr txBox="1"/>
          <p:nvPr/>
        </p:nvSpPr>
        <p:spPr>
          <a:xfrm>
            <a:off x="11819169" y="3611909"/>
            <a:ext cx="307420" cy="369332"/>
          </a:xfrm>
          <a:prstGeom prst="rect">
            <a:avLst/>
          </a:prstGeom>
          <a:noFill/>
        </p:spPr>
        <p:txBody>
          <a:bodyPr wrap="square" rtlCol="0">
            <a:spAutoFit/>
          </a:bodyPr>
          <a:lstStyle/>
          <a:p>
            <a:r>
              <a:rPr lang="en-US" dirty="0">
                <a:solidFill>
                  <a:schemeClr val="bg1"/>
                </a:solidFill>
              </a:rPr>
              <a:t>2</a:t>
            </a:r>
          </a:p>
        </p:txBody>
      </p:sp>
      <p:sp>
        <p:nvSpPr>
          <p:cNvPr id="54" name="CuadroTexto 53">
            <a:extLst>
              <a:ext uri="{FF2B5EF4-FFF2-40B4-BE49-F238E27FC236}">
                <a16:creationId xmlns:a16="http://schemas.microsoft.com/office/drawing/2014/main" id="{E3F522D3-1E1A-4B69-BFE9-57C52D866554}"/>
              </a:ext>
            </a:extLst>
          </p:cNvPr>
          <p:cNvSpPr txBox="1"/>
          <p:nvPr/>
        </p:nvSpPr>
        <p:spPr>
          <a:xfrm>
            <a:off x="8868813" y="3715279"/>
            <a:ext cx="656609" cy="1200329"/>
          </a:xfrm>
          <a:prstGeom prst="rect">
            <a:avLst/>
          </a:prstGeom>
          <a:noFill/>
        </p:spPr>
        <p:txBody>
          <a:bodyPr wrap="square" rtlCol="0">
            <a:spAutoFit/>
          </a:bodyPr>
          <a:lstStyle/>
          <a:p>
            <a:r>
              <a:rPr lang="en-US" sz="7200" dirty="0">
                <a:solidFill>
                  <a:schemeClr val="bg1"/>
                </a:solidFill>
              </a:rPr>
              <a:t>(</a:t>
            </a:r>
          </a:p>
        </p:txBody>
      </p:sp>
      <p:sp>
        <p:nvSpPr>
          <p:cNvPr id="55" name="CuadroTexto 54">
            <a:extLst>
              <a:ext uri="{FF2B5EF4-FFF2-40B4-BE49-F238E27FC236}">
                <a16:creationId xmlns:a16="http://schemas.microsoft.com/office/drawing/2014/main" id="{D06ADA7B-FB1E-4D48-A097-BCF2173D6BCF}"/>
              </a:ext>
            </a:extLst>
          </p:cNvPr>
          <p:cNvSpPr txBox="1"/>
          <p:nvPr/>
        </p:nvSpPr>
        <p:spPr>
          <a:xfrm>
            <a:off x="11644598" y="3683838"/>
            <a:ext cx="656609" cy="1200329"/>
          </a:xfrm>
          <a:prstGeom prst="rect">
            <a:avLst/>
          </a:prstGeom>
          <a:noFill/>
        </p:spPr>
        <p:txBody>
          <a:bodyPr wrap="square" rtlCol="0">
            <a:spAutoFit/>
          </a:bodyPr>
          <a:lstStyle/>
          <a:p>
            <a:r>
              <a:rPr lang="en-US" sz="7200" dirty="0">
                <a:solidFill>
                  <a:schemeClr val="bg1"/>
                </a:solidFill>
              </a:rPr>
              <a:t>)</a:t>
            </a:r>
          </a:p>
        </p:txBody>
      </p:sp>
    </p:spTree>
    <p:custDataLst>
      <p:tags r:id="rId1"/>
    </p:custDataLst>
    <p:extLst>
      <p:ext uri="{BB962C8B-B14F-4D97-AF65-F5344CB8AC3E}">
        <p14:creationId xmlns:p14="http://schemas.microsoft.com/office/powerpoint/2010/main" val="155782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10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20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30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40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50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60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70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20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20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nodeType="withEffect">
                                  <p:stCondLst>
                                    <p:cond delay="2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nodeType="withEffect">
                                  <p:stCondLst>
                                    <p:cond delay="2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10" presetClass="entr" presetSubtype="0" fill="hold" nodeType="withEffect">
                                  <p:stCondLst>
                                    <p:cond delay="20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par>
                                <p:cTn id="76" presetID="10" presetClass="entr" presetSubtype="0" fill="hold" nodeType="withEffect">
                                  <p:stCondLst>
                                    <p:cond delay="2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par>
                                <p:cTn id="79" presetID="10" presetClass="entr" presetSubtype="0" fill="hold" nodeType="withEffect">
                                  <p:stCondLst>
                                    <p:cond delay="20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par>
                                <p:cTn id="82" presetID="10" presetClass="entr" presetSubtype="0" fill="hold" nodeType="withEffect">
                                  <p:stCondLst>
                                    <p:cond delay="20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par>
                                <p:cTn id="85" presetID="10" presetClass="entr" presetSubtype="0" fill="hold" nodeType="withEffect">
                                  <p:stCondLst>
                                    <p:cond delay="20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fade">
                                      <p:cBhvr>
                                        <p:cTn id="95" dur="500"/>
                                        <p:tgtEl>
                                          <p:spTgt spid="11"/>
                                        </p:tgtEl>
                                      </p:cBhvr>
                                    </p:animEffect>
                                  </p:childTnLst>
                                </p:cTn>
                              </p:par>
                              <p:par>
                                <p:cTn id="96" presetID="10" presetClass="entr" presetSubtype="0" fill="hold" nodeType="withEffect">
                                  <p:stCondLst>
                                    <p:cond delay="200"/>
                                  </p:stCondLst>
                                  <p:childTnLst>
                                    <p:set>
                                      <p:cBhvr>
                                        <p:cTn id="97" dur="1" fill="hold">
                                          <p:stCondLst>
                                            <p:cond delay="0"/>
                                          </p:stCondLst>
                                        </p:cTn>
                                        <p:tgtEl>
                                          <p:spTgt spid="50"/>
                                        </p:tgtEl>
                                        <p:attrNameLst>
                                          <p:attrName>style.visibility</p:attrName>
                                        </p:attrNameLst>
                                      </p:cBhvr>
                                      <p:to>
                                        <p:strVal val="visible"/>
                                      </p:to>
                                    </p:set>
                                    <p:animEffect transition="in" filter="fade">
                                      <p:cBhvr>
                                        <p:cTn id="98" dur="500"/>
                                        <p:tgtEl>
                                          <p:spTgt spid="5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fade">
                                      <p:cBhvr>
                                        <p:cTn id="109" dur="500"/>
                                        <p:tgtEl>
                                          <p:spTgt spid="5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fade">
                                      <p:cBhvr>
                                        <p:cTn id="112" dur="500"/>
                                        <p:tgtEl>
                                          <p:spTgt spid="5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fade">
                                      <p:cBhvr>
                                        <p:cTn id="11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p:bldP spid="51" grpId="0"/>
      <p:bldP spid="53" grpId="0"/>
      <p:bldP spid="54"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n que contiene circuito&#10;&#10;Descripción generada automáticamente">
            <a:extLst>
              <a:ext uri="{FF2B5EF4-FFF2-40B4-BE49-F238E27FC236}">
                <a16:creationId xmlns:a16="http://schemas.microsoft.com/office/drawing/2014/main" id="{A320ACF3-2F3B-41BB-B56A-0C3F417B2BF6}"/>
              </a:ext>
            </a:extLst>
          </p:cNvPr>
          <p:cNvPicPr>
            <a:picLocks noChangeAspect="1"/>
          </p:cNvPicPr>
          <p:nvPr/>
        </p:nvPicPr>
        <p:blipFill rotWithShape="1">
          <a:blip r:embed="rId3"/>
          <a:srcRect r="23298" b="9091"/>
          <a:stretch/>
        </p:blipFill>
        <p:spPr>
          <a:xfrm>
            <a:off x="3523488" y="10"/>
            <a:ext cx="8668512" cy="6857990"/>
          </a:xfrm>
          <a:prstGeom prst="rect">
            <a:avLst/>
          </a:prstGeom>
        </p:spPr>
      </p:pic>
      <p:sp>
        <p:nvSpPr>
          <p:cNvPr id="23" name="Rectangle 1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A8DA91A-2B06-4B66-A949-FC75FABE6706}"/>
              </a:ext>
            </a:extLst>
          </p:cNvPr>
          <p:cNvSpPr>
            <a:spLocks noGrp="1"/>
          </p:cNvSpPr>
          <p:nvPr>
            <p:ph type="ctrTitle"/>
          </p:nvPr>
        </p:nvSpPr>
        <p:spPr>
          <a:xfrm>
            <a:off x="477981" y="1122363"/>
            <a:ext cx="4023360" cy="3204134"/>
          </a:xfrm>
        </p:spPr>
        <p:txBody>
          <a:bodyPr anchor="b">
            <a:normAutofit/>
          </a:bodyPr>
          <a:lstStyle/>
          <a:p>
            <a:r>
              <a:rPr lang="en-US" sz="4800" dirty="0"/>
              <a:t>The Results</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15417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dirty="0">
                <a:solidFill>
                  <a:schemeClr val="bg1"/>
                </a:solidFill>
              </a:rPr>
              <a:t>Visual Results</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6412" cy="598516"/>
          </a:xfrm>
        </p:spPr>
        <p:txBody>
          <a:bodyPr anchor="ctr">
            <a:normAutofit/>
          </a:bodyPr>
          <a:lstStyle/>
          <a:p>
            <a:pPr algn="ctr"/>
            <a:r>
              <a:rPr lang="en-US" sz="2000" dirty="0">
                <a:solidFill>
                  <a:schemeClr val="bg1"/>
                </a:solidFill>
                <a:effectLst>
                  <a:outerShdw blurRad="38100" dist="38100" dir="2700000" algn="tl">
                    <a:srgbClr val="000000">
                      <a:alpha val="43137"/>
                    </a:srgbClr>
                  </a:outerShdw>
                </a:effectLst>
              </a:rPr>
              <a:t>EDSR vs State of the Art</a:t>
            </a:r>
            <a:endParaRPr lang="en-US" sz="2000" dirty="0">
              <a:solidFill>
                <a:schemeClr val="bg1"/>
              </a:solidFill>
            </a:endParaRPr>
          </a:p>
        </p:txBody>
      </p:sp>
      <p:pic>
        <p:nvPicPr>
          <p:cNvPr id="4" name="Imagen 3">
            <a:extLst>
              <a:ext uri="{FF2B5EF4-FFF2-40B4-BE49-F238E27FC236}">
                <a16:creationId xmlns:a16="http://schemas.microsoft.com/office/drawing/2014/main" id="{E87C293E-F6E8-46BF-8CBE-EED4FC550C4A}"/>
              </a:ext>
            </a:extLst>
          </p:cNvPr>
          <p:cNvPicPr>
            <a:picLocks noChangeAspect="1"/>
          </p:cNvPicPr>
          <p:nvPr/>
        </p:nvPicPr>
        <p:blipFill>
          <a:blip r:embed="rId4"/>
          <a:stretch>
            <a:fillRect/>
          </a:stretch>
        </p:blipFill>
        <p:spPr>
          <a:xfrm>
            <a:off x="1592592" y="2256733"/>
            <a:ext cx="3800475" cy="3800475"/>
          </a:xfrm>
          <a:prstGeom prst="rect">
            <a:avLst/>
          </a:prstGeom>
        </p:spPr>
      </p:pic>
      <p:pic>
        <p:nvPicPr>
          <p:cNvPr id="8" name="Imagen 7">
            <a:extLst>
              <a:ext uri="{FF2B5EF4-FFF2-40B4-BE49-F238E27FC236}">
                <a16:creationId xmlns:a16="http://schemas.microsoft.com/office/drawing/2014/main" id="{1B88ADBF-3465-4878-8991-79A8A384BF5A}"/>
              </a:ext>
            </a:extLst>
          </p:cNvPr>
          <p:cNvPicPr>
            <a:picLocks noChangeAspect="1"/>
          </p:cNvPicPr>
          <p:nvPr/>
        </p:nvPicPr>
        <p:blipFill>
          <a:blip r:embed="rId5"/>
          <a:stretch>
            <a:fillRect/>
          </a:stretch>
        </p:blipFill>
        <p:spPr>
          <a:xfrm>
            <a:off x="6062662" y="2256733"/>
            <a:ext cx="1609725" cy="1619250"/>
          </a:xfrm>
          <a:prstGeom prst="rect">
            <a:avLst/>
          </a:prstGeom>
        </p:spPr>
      </p:pic>
      <p:sp>
        <p:nvSpPr>
          <p:cNvPr id="9" name="CuadroTexto 8">
            <a:extLst>
              <a:ext uri="{FF2B5EF4-FFF2-40B4-BE49-F238E27FC236}">
                <a16:creationId xmlns:a16="http://schemas.microsoft.com/office/drawing/2014/main" id="{F74CF82B-5458-4FCE-A254-82AD47A12E40}"/>
              </a:ext>
            </a:extLst>
          </p:cNvPr>
          <p:cNvSpPr txBox="1"/>
          <p:nvPr/>
        </p:nvSpPr>
        <p:spPr>
          <a:xfrm>
            <a:off x="5879305" y="3915360"/>
            <a:ext cx="1976438" cy="369332"/>
          </a:xfrm>
          <a:prstGeom prst="rect">
            <a:avLst/>
          </a:prstGeom>
          <a:noFill/>
        </p:spPr>
        <p:txBody>
          <a:bodyPr wrap="square" rtlCol="0">
            <a:spAutoFit/>
          </a:bodyPr>
          <a:lstStyle/>
          <a:p>
            <a:r>
              <a:rPr lang="en-US" dirty="0">
                <a:solidFill>
                  <a:schemeClr val="bg1"/>
                </a:solidFill>
              </a:rPr>
              <a:t>HR Ground Truth</a:t>
            </a:r>
          </a:p>
        </p:txBody>
      </p:sp>
      <p:pic>
        <p:nvPicPr>
          <p:cNvPr id="12" name="Imagen 11">
            <a:extLst>
              <a:ext uri="{FF2B5EF4-FFF2-40B4-BE49-F238E27FC236}">
                <a16:creationId xmlns:a16="http://schemas.microsoft.com/office/drawing/2014/main" id="{20922698-8B19-4A09-9307-A11886C3B690}"/>
              </a:ext>
            </a:extLst>
          </p:cNvPr>
          <p:cNvPicPr>
            <a:picLocks noChangeAspect="1"/>
          </p:cNvPicPr>
          <p:nvPr/>
        </p:nvPicPr>
        <p:blipFill>
          <a:blip r:embed="rId6"/>
          <a:stretch>
            <a:fillRect/>
          </a:stretch>
        </p:blipFill>
        <p:spPr>
          <a:xfrm>
            <a:off x="8525338" y="2256733"/>
            <a:ext cx="1609725" cy="1619250"/>
          </a:xfrm>
          <a:prstGeom prst="rect">
            <a:avLst/>
          </a:prstGeom>
        </p:spPr>
      </p:pic>
      <p:sp>
        <p:nvSpPr>
          <p:cNvPr id="47" name="CuadroTexto 46">
            <a:extLst>
              <a:ext uri="{FF2B5EF4-FFF2-40B4-BE49-F238E27FC236}">
                <a16:creationId xmlns:a16="http://schemas.microsoft.com/office/drawing/2014/main" id="{D8C3FBB4-B9FB-4FCF-9BA7-F3D0FED60D8D}"/>
              </a:ext>
            </a:extLst>
          </p:cNvPr>
          <p:cNvSpPr txBox="1"/>
          <p:nvPr/>
        </p:nvSpPr>
        <p:spPr>
          <a:xfrm>
            <a:off x="8293165" y="3915360"/>
            <a:ext cx="2074070" cy="369332"/>
          </a:xfrm>
          <a:prstGeom prst="rect">
            <a:avLst/>
          </a:prstGeom>
          <a:noFill/>
        </p:spPr>
        <p:txBody>
          <a:bodyPr wrap="square" rtlCol="0">
            <a:spAutoFit/>
          </a:bodyPr>
          <a:lstStyle/>
          <a:p>
            <a:r>
              <a:rPr lang="en-US" dirty="0">
                <a:solidFill>
                  <a:schemeClr val="bg1"/>
                </a:solidFill>
              </a:rPr>
              <a:t>Bicubic </a:t>
            </a:r>
            <a:r>
              <a:rPr lang="en-US" dirty="0" err="1">
                <a:solidFill>
                  <a:schemeClr val="bg1"/>
                </a:solidFill>
              </a:rPr>
              <a:t>Upsample</a:t>
            </a:r>
            <a:endParaRPr lang="en-US" dirty="0">
              <a:solidFill>
                <a:schemeClr val="bg1"/>
              </a:solidFill>
            </a:endParaRPr>
          </a:p>
        </p:txBody>
      </p:sp>
      <p:pic>
        <p:nvPicPr>
          <p:cNvPr id="13" name="Imagen 12">
            <a:extLst>
              <a:ext uri="{FF2B5EF4-FFF2-40B4-BE49-F238E27FC236}">
                <a16:creationId xmlns:a16="http://schemas.microsoft.com/office/drawing/2014/main" id="{CBD52A0D-F7C9-43F0-A87D-9E9CA5CAF2AC}"/>
              </a:ext>
            </a:extLst>
          </p:cNvPr>
          <p:cNvPicPr>
            <a:picLocks noChangeAspect="1"/>
          </p:cNvPicPr>
          <p:nvPr/>
        </p:nvPicPr>
        <p:blipFill>
          <a:blip r:embed="rId7"/>
          <a:stretch>
            <a:fillRect/>
          </a:stretch>
        </p:blipFill>
        <p:spPr>
          <a:xfrm>
            <a:off x="6028728" y="4437958"/>
            <a:ext cx="1628775" cy="1619250"/>
          </a:xfrm>
          <a:prstGeom prst="rect">
            <a:avLst/>
          </a:prstGeom>
        </p:spPr>
      </p:pic>
      <p:sp>
        <p:nvSpPr>
          <p:cNvPr id="49" name="CuadroTexto 48">
            <a:extLst>
              <a:ext uri="{FF2B5EF4-FFF2-40B4-BE49-F238E27FC236}">
                <a16:creationId xmlns:a16="http://schemas.microsoft.com/office/drawing/2014/main" id="{0B1862DA-9C47-405B-B2C4-DF1F67E72DE5}"/>
              </a:ext>
            </a:extLst>
          </p:cNvPr>
          <p:cNvSpPr txBox="1"/>
          <p:nvPr/>
        </p:nvSpPr>
        <p:spPr>
          <a:xfrm>
            <a:off x="6192439" y="6097040"/>
            <a:ext cx="1350170" cy="369332"/>
          </a:xfrm>
          <a:prstGeom prst="rect">
            <a:avLst/>
          </a:prstGeom>
          <a:noFill/>
        </p:spPr>
        <p:txBody>
          <a:bodyPr wrap="square" rtlCol="0">
            <a:spAutoFit/>
          </a:bodyPr>
          <a:lstStyle/>
          <a:p>
            <a:r>
              <a:rPr lang="en-US" dirty="0">
                <a:solidFill>
                  <a:schemeClr val="bg1"/>
                </a:solidFill>
              </a:rPr>
              <a:t>SR </a:t>
            </a:r>
            <a:r>
              <a:rPr lang="en-US" dirty="0" err="1">
                <a:solidFill>
                  <a:schemeClr val="bg1"/>
                </a:solidFill>
              </a:rPr>
              <a:t>ResNet</a:t>
            </a:r>
            <a:endParaRPr lang="en-US" dirty="0">
              <a:solidFill>
                <a:schemeClr val="bg1"/>
              </a:solidFill>
            </a:endParaRPr>
          </a:p>
        </p:txBody>
      </p:sp>
      <p:pic>
        <p:nvPicPr>
          <p:cNvPr id="14" name="Imagen 13">
            <a:extLst>
              <a:ext uri="{FF2B5EF4-FFF2-40B4-BE49-F238E27FC236}">
                <a16:creationId xmlns:a16="http://schemas.microsoft.com/office/drawing/2014/main" id="{143900A2-4AC7-4546-813A-D0A5C9F07159}"/>
              </a:ext>
            </a:extLst>
          </p:cNvPr>
          <p:cNvPicPr>
            <a:picLocks noChangeAspect="1"/>
          </p:cNvPicPr>
          <p:nvPr/>
        </p:nvPicPr>
        <p:blipFill>
          <a:blip r:embed="rId8"/>
          <a:stretch>
            <a:fillRect/>
          </a:stretch>
        </p:blipFill>
        <p:spPr>
          <a:xfrm>
            <a:off x="8514622" y="4433195"/>
            <a:ext cx="1609725" cy="1628775"/>
          </a:xfrm>
          <a:prstGeom prst="rect">
            <a:avLst/>
          </a:prstGeom>
        </p:spPr>
      </p:pic>
      <p:sp>
        <p:nvSpPr>
          <p:cNvPr id="52" name="CuadroTexto 51">
            <a:extLst>
              <a:ext uri="{FF2B5EF4-FFF2-40B4-BE49-F238E27FC236}">
                <a16:creationId xmlns:a16="http://schemas.microsoft.com/office/drawing/2014/main" id="{B283F2C9-55A0-4656-A862-A8D67330CAB3}"/>
              </a:ext>
            </a:extLst>
          </p:cNvPr>
          <p:cNvSpPr txBox="1"/>
          <p:nvPr/>
        </p:nvSpPr>
        <p:spPr>
          <a:xfrm>
            <a:off x="8917879" y="6129142"/>
            <a:ext cx="803210" cy="369332"/>
          </a:xfrm>
          <a:prstGeom prst="rect">
            <a:avLst/>
          </a:prstGeom>
          <a:noFill/>
        </p:spPr>
        <p:txBody>
          <a:bodyPr wrap="square" rtlCol="0">
            <a:spAutoFit/>
          </a:bodyPr>
          <a:lstStyle/>
          <a:p>
            <a:r>
              <a:rPr lang="en-US" dirty="0">
                <a:solidFill>
                  <a:schemeClr val="bg1"/>
                </a:solidFill>
              </a:rPr>
              <a:t>EDSR</a:t>
            </a:r>
          </a:p>
        </p:txBody>
      </p:sp>
      <p:sp>
        <p:nvSpPr>
          <p:cNvPr id="15" name="Bocadillo: rectángulo con esquinas redondeadas 14">
            <a:extLst>
              <a:ext uri="{FF2B5EF4-FFF2-40B4-BE49-F238E27FC236}">
                <a16:creationId xmlns:a16="http://schemas.microsoft.com/office/drawing/2014/main" id="{FFBE110B-0AE9-44B8-8B8A-9D6D6A02CD36}"/>
              </a:ext>
            </a:extLst>
          </p:cNvPr>
          <p:cNvSpPr/>
          <p:nvPr/>
        </p:nvSpPr>
        <p:spPr>
          <a:xfrm>
            <a:off x="7704753" y="2355027"/>
            <a:ext cx="1164243" cy="2147945"/>
          </a:xfrm>
          <a:prstGeom prst="wedgeRoundRectCallout">
            <a:avLst>
              <a:gd name="adj1" fmla="val -68309"/>
              <a:gd name="adj2" fmla="val 683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n 55">
            <a:extLst>
              <a:ext uri="{FF2B5EF4-FFF2-40B4-BE49-F238E27FC236}">
                <a16:creationId xmlns:a16="http://schemas.microsoft.com/office/drawing/2014/main" id="{B888FF99-13B6-4EF9-9EDC-81A0E830704B}"/>
              </a:ext>
            </a:extLst>
          </p:cNvPr>
          <p:cNvPicPr>
            <a:picLocks noChangeAspect="1"/>
          </p:cNvPicPr>
          <p:nvPr/>
        </p:nvPicPr>
        <p:blipFill>
          <a:blip r:embed="rId9">
            <a:clrChange>
              <a:clrFrom>
                <a:srgbClr val="FEFEFE"/>
              </a:clrFrom>
              <a:clrTo>
                <a:srgbClr val="FEFEFE">
                  <a:alpha val="0"/>
                </a:srgbClr>
              </a:clrTo>
            </a:clrChange>
            <a:extLst>
              <a:ext uri="{BEBA8EAE-BF5A-486C-A8C5-ECC9F3942E4B}">
                <a14:imgProps xmlns:a14="http://schemas.microsoft.com/office/drawing/2010/main">
                  <a14:imgLayer r:embed="rId10">
                    <a14:imgEffect>
                      <a14:backgroundRemoval t="1704" b="98427" l="9404" r="92890">
                        <a14:foregroundMark x1="55963" y1="57143" x2="85092" y2="56619"/>
                        <a14:foregroundMark x1="51835" y1="48624" x2="82339" y2="47969"/>
                        <a14:foregroundMark x1="52523" y1="40891" x2="82339" y2="43119"/>
                        <a14:foregroundMark x1="52982" y1="33552" x2="82798" y2="32503"/>
                        <a14:foregroundMark x1="52523" y1="24246" x2="90138" y2="25164"/>
                        <a14:foregroundMark x1="62615" y1="17824" x2="57569" y2="17693"/>
                        <a14:foregroundMark x1="53440" y1="16252" x2="43578" y2="14286"/>
                        <a14:foregroundMark x1="34404" y1="13237" x2="35780" y2="20708"/>
                        <a14:foregroundMark x1="34262" y1="6785" x2="36239" y2="1704"/>
                        <a14:foregroundMark x1="33486" y1="8781" x2="33842" y2="7866"/>
                        <a14:foregroundMark x1="30734" y1="80210" x2="41972" y2="79685"/>
                        <a14:foregroundMark x1="34821" y1="92107" x2="35092" y2="98558"/>
                        <a14:foregroundMark x1="34404" y1="82176" x2="34473" y2="83821"/>
                        <a14:foregroundMark x1="41284" y1="72870" x2="45000" y2="71634"/>
                        <a14:foregroundMark x1="85550" y1="49541" x2="92890" y2="49279"/>
                        <a14:foregroundMark x1="53440" y1="75754" x2="18807" y2="76802"/>
                        <a14:foregroundMark x1="91743" y1="42202" x2="91743" y2="40891"/>
                        <a14:foregroundMark x1="92202" y1="39843" x2="92431" y2="38270"/>
                        <a14:backgroundMark x1="54817" y1="69987" x2="60780" y2="69725"/>
                        <a14:backgroundMark x1="54128" y1="72346" x2="51835" y2="71691"/>
                        <a14:backgroundMark x1="54817" y1="70904" x2="49083" y2="69987"/>
                        <a14:backgroundMark x1="54128" y1="72608" x2="46789" y2="72608"/>
                        <a14:backgroundMark x1="50688" y1="71035" x2="45872" y2="72215"/>
                        <a14:backgroundMark x1="41972" y1="44954" x2="48394" y2="45085"/>
                        <a14:backgroundMark x1="48624" y1="45085" x2="61468" y2="45085"/>
                        <a14:backgroundMark x1="64220" y1="45085" x2="69266" y2="45085"/>
                        <a14:backgroundMark x1="69266" y1="45085" x2="95183" y2="45347"/>
                        <a14:backgroundMark x1="33945" y1="86370" x2="32798" y2="83879"/>
                        <a14:backgroundMark x1="33486" y1="83748" x2="31651" y2="91874"/>
                        <a14:backgroundMark x1="47936" y1="70642" x2="63532" y2="67759"/>
                        <a14:backgroundMark x1="58716" y1="67104" x2="69266" y2="64613"/>
                        <a14:backgroundMark x1="33257" y1="6815" x2="33257" y2="4980"/>
                      </a14:backgroundRemoval>
                    </a14:imgEffect>
                  </a14:imgLayer>
                </a14:imgProps>
              </a:ext>
            </a:extLst>
          </a:blip>
          <a:stretch>
            <a:fillRect/>
          </a:stretch>
        </p:blipFill>
        <p:spPr>
          <a:xfrm>
            <a:off x="7641599" y="2355028"/>
            <a:ext cx="1227397" cy="2147944"/>
          </a:xfrm>
          <a:prstGeom prst="rect">
            <a:avLst/>
          </a:prstGeom>
        </p:spPr>
      </p:pic>
      <p:sp>
        <p:nvSpPr>
          <p:cNvPr id="57" name="Bocadillo: rectángulo con esquinas redondeadas 56">
            <a:extLst>
              <a:ext uri="{FF2B5EF4-FFF2-40B4-BE49-F238E27FC236}">
                <a16:creationId xmlns:a16="http://schemas.microsoft.com/office/drawing/2014/main" id="{6ADE83AC-4F3B-4B49-8E0D-054A47D0701F}"/>
              </a:ext>
            </a:extLst>
          </p:cNvPr>
          <p:cNvSpPr/>
          <p:nvPr/>
        </p:nvSpPr>
        <p:spPr>
          <a:xfrm>
            <a:off x="10228648" y="2256732"/>
            <a:ext cx="1164243" cy="2147945"/>
          </a:xfrm>
          <a:prstGeom prst="wedgeRoundRectCallout">
            <a:avLst>
              <a:gd name="adj1" fmla="val -68309"/>
              <a:gd name="adj2" fmla="val 683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n 58">
            <a:extLst>
              <a:ext uri="{FF2B5EF4-FFF2-40B4-BE49-F238E27FC236}">
                <a16:creationId xmlns:a16="http://schemas.microsoft.com/office/drawing/2014/main" id="{3F1DFC42-CCEF-489A-B62F-DD25CA0B106B}"/>
              </a:ext>
            </a:extLst>
          </p:cNvPr>
          <p:cNvPicPr>
            <a:picLocks noChangeAspect="1"/>
          </p:cNvPicPr>
          <p:nvPr/>
        </p:nvPicPr>
        <p:blipFill>
          <a:blip r:embed="rId11">
            <a:clrChange>
              <a:clrFrom>
                <a:srgbClr val="FEFEFE"/>
              </a:clrFrom>
              <a:clrTo>
                <a:srgbClr val="FEFEFE">
                  <a:alpha val="0"/>
                </a:srgbClr>
              </a:clrTo>
            </a:clrChange>
            <a:extLst>
              <a:ext uri="{BEBA8EAE-BF5A-486C-A8C5-ECC9F3942E4B}">
                <a14:imgProps xmlns:a14="http://schemas.microsoft.com/office/drawing/2010/main">
                  <a14:imgLayer r:embed="rId12">
                    <a14:imgEffect>
                      <a14:backgroundRemoval t="2228" b="97379" l="10000" r="91818">
                        <a14:foregroundMark x1="86818" y1="38532" x2="90227" y2="38532"/>
                        <a14:foregroundMark x1="88636" y1="48362" x2="43864" y2="47444"/>
                        <a14:foregroundMark x1="50455" y1="31979" x2="84773" y2="32241"/>
                        <a14:foregroundMark x1="41818" y1="69856" x2="44545" y2="69201"/>
                        <a14:foregroundMark x1="60455" y1="58978" x2="65909" y2="54260"/>
                        <a14:foregroundMark x1="56136" y1="61075" x2="39545" y2="70642"/>
                        <a14:foregroundMark x1="34091" y1="70642" x2="34318" y2="66317"/>
                        <a14:foregroundMark x1="39091" y1="12975" x2="66364" y2="25819"/>
                        <a14:foregroundMark x1="35455" y1="7733" x2="33182" y2="2752"/>
                        <a14:foregroundMark x1="34773" y1="81520" x2="35227" y2="97379"/>
                        <a14:foregroundMark x1="15455" y1="77588" x2="54091" y2="75623"/>
                        <a14:foregroundMark x1="90682" y1="33814" x2="90682" y2="30144"/>
                        <a14:foregroundMark x1="41818" y1="41940" x2="41364" y2="39974"/>
                        <a14:foregroundMark x1="77727" y1="41940" x2="70909" y2="42857"/>
                        <a14:foregroundMark x1="88636" y1="43512" x2="91818" y2="43512"/>
                        <a14:foregroundMark x1="56136" y1="75098" x2="10682" y2="74705"/>
                        <a14:foregroundMark x1="90682" y1="42595" x2="91364" y2="40105"/>
                        <a14:foregroundMark x1="91818" y1="47706" x2="91364" y2="49017"/>
                        <a14:backgroundMark x1="87500" y1="35780" x2="93864" y2="35649"/>
                        <a14:backgroundMark x1="91905" y1="43434" x2="94545" y2="43381"/>
                        <a14:backgroundMark x1="87916" y1="43514" x2="88651" y2="43499"/>
                        <a14:backgroundMark x1="61818" y1="44037" x2="72166" y2="43830"/>
                        <a14:backgroundMark x1="84773" y1="36304" x2="94318" y2="35387"/>
                        <a14:backgroundMark x1="80455" y1="36304" x2="87045" y2="35125"/>
                        <a14:backgroundMark x1="80455" y1="36042" x2="74091" y2="36304"/>
                        <a14:backgroundMark x1="79545" y1="44037" x2="83182" y2="44037"/>
                      </a14:backgroundRemoval>
                    </a14:imgEffect>
                  </a14:imgLayer>
                </a14:imgProps>
              </a:ext>
            </a:extLst>
          </a:blip>
          <a:stretch>
            <a:fillRect/>
          </a:stretch>
        </p:blipFill>
        <p:spPr>
          <a:xfrm>
            <a:off x="10199823" y="2281868"/>
            <a:ext cx="1209667" cy="2097672"/>
          </a:xfrm>
          <a:prstGeom prst="rect">
            <a:avLst/>
          </a:prstGeom>
        </p:spPr>
      </p:pic>
    </p:spTree>
    <p:custDataLst>
      <p:tags r:id="rId1"/>
    </p:custDataLst>
    <p:extLst>
      <p:ext uri="{BB962C8B-B14F-4D97-AF65-F5344CB8AC3E}">
        <p14:creationId xmlns:p14="http://schemas.microsoft.com/office/powerpoint/2010/main" val="137380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56"/>
                                        </p:tgtEl>
                                      </p:cBhvr>
                                    </p:animEffect>
                                    <p:set>
                                      <p:cBhvr>
                                        <p:cTn id="44" dur="1" fill="hold">
                                          <p:stCondLst>
                                            <p:cond delay="499"/>
                                          </p:stCondLst>
                                        </p:cTn>
                                        <p:tgtEl>
                                          <p:spTgt spid="56"/>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par>
                                <p:cTn id="48" presetID="10" presetClass="entr" presetSubtype="0" fill="hold" nodeType="withEffect">
                                  <p:stCondLst>
                                    <p:cond delay="20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7" grpId="0"/>
      <p:bldP spid="49" grpId="0"/>
      <p:bldP spid="52" grpId="0"/>
      <p:bldP spid="15" grpId="0" animBg="1"/>
      <p:bldP spid="15" grpId="1" animBg="1"/>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dirty="0">
                <a:solidFill>
                  <a:schemeClr val="bg1"/>
                </a:solidFill>
              </a:rPr>
              <a:t>Visual Results</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6412" cy="598516"/>
          </a:xfrm>
        </p:spPr>
        <p:txBody>
          <a:bodyPr anchor="ctr">
            <a:normAutofit/>
          </a:bodyPr>
          <a:lstStyle/>
          <a:p>
            <a:pPr algn="ctr"/>
            <a:r>
              <a:rPr lang="en-US" sz="2000" dirty="0">
                <a:solidFill>
                  <a:schemeClr val="bg1"/>
                </a:solidFill>
                <a:effectLst>
                  <a:outerShdw blurRad="38100" dist="38100" dir="2700000" algn="tl">
                    <a:srgbClr val="000000">
                      <a:alpha val="43137"/>
                    </a:srgbClr>
                  </a:outerShdw>
                </a:effectLst>
              </a:rPr>
              <a:t>EDSR vs State of the Art</a:t>
            </a:r>
            <a:endParaRPr lang="en-US" sz="2000" dirty="0">
              <a:solidFill>
                <a:schemeClr val="bg1"/>
              </a:solidFill>
            </a:endParaRPr>
          </a:p>
        </p:txBody>
      </p:sp>
      <p:sp>
        <p:nvSpPr>
          <p:cNvPr id="9" name="CuadroTexto 8">
            <a:extLst>
              <a:ext uri="{FF2B5EF4-FFF2-40B4-BE49-F238E27FC236}">
                <a16:creationId xmlns:a16="http://schemas.microsoft.com/office/drawing/2014/main" id="{F74CF82B-5458-4FCE-A254-82AD47A12E40}"/>
              </a:ext>
            </a:extLst>
          </p:cNvPr>
          <p:cNvSpPr txBox="1"/>
          <p:nvPr/>
        </p:nvSpPr>
        <p:spPr>
          <a:xfrm>
            <a:off x="5879305" y="3915360"/>
            <a:ext cx="1976438" cy="369332"/>
          </a:xfrm>
          <a:prstGeom prst="rect">
            <a:avLst/>
          </a:prstGeom>
          <a:noFill/>
        </p:spPr>
        <p:txBody>
          <a:bodyPr wrap="square" rtlCol="0">
            <a:spAutoFit/>
          </a:bodyPr>
          <a:lstStyle/>
          <a:p>
            <a:r>
              <a:rPr lang="en-US" dirty="0">
                <a:solidFill>
                  <a:schemeClr val="bg1"/>
                </a:solidFill>
              </a:rPr>
              <a:t>HR Ground Truth</a:t>
            </a:r>
          </a:p>
        </p:txBody>
      </p:sp>
      <p:sp>
        <p:nvSpPr>
          <p:cNvPr id="47" name="CuadroTexto 46">
            <a:extLst>
              <a:ext uri="{FF2B5EF4-FFF2-40B4-BE49-F238E27FC236}">
                <a16:creationId xmlns:a16="http://schemas.microsoft.com/office/drawing/2014/main" id="{D8C3FBB4-B9FB-4FCF-9BA7-F3D0FED60D8D}"/>
              </a:ext>
            </a:extLst>
          </p:cNvPr>
          <p:cNvSpPr txBox="1"/>
          <p:nvPr/>
        </p:nvSpPr>
        <p:spPr>
          <a:xfrm>
            <a:off x="8293165" y="3915360"/>
            <a:ext cx="2074070" cy="369332"/>
          </a:xfrm>
          <a:prstGeom prst="rect">
            <a:avLst/>
          </a:prstGeom>
          <a:noFill/>
        </p:spPr>
        <p:txBody>
          <a:bodyPr wrap="square" rtlCol="0">
            <a:spAutoFit/>
          </a:bodyPr>
          <a:lstStyle/>
          <a:p>
            <a:r>
              <a:rPr lang="en-US" dirty="0">
                <a:solidFill>
                  <a:schemeClr val="bg1"/>
                </a:solidFill>
              </a:rPr>
              <a:t>Bicubic </a:t>
            </a:r>
            <a:r>
              <a:rPr lang="en-US" dirty="0" err="1">
                <a:solidFill>
                  <a:schemeClr val="bg1"/>
                </a:solidFill>
              </a:rPr>
              <a:t>Upsample</a:t>
            </a:r>
            <a:endParaRPr lang="en-US" dirty="0">
              <a:solidFill>
                <a:schemeClr val="bg1"/>
              </a:solidFill>
            </a:endParaRPr>
          </a:p>
        </p:txBody>
      </p:sp>
      <p:sp>
        <p:nvSpPr>
          <p:cNvPr id="49" name="CuadroTexto 48">
            <a:extLst>
              <a:ext uri="{FF2B5EF4-FFF2-40B4-BE49-F238E27FC236}">
                <a16:creationId xmlns:a16="http://schemas.microsoft.com/office/drawing/2014/main" id="{0B1862DA-9C47-405B-B2C4-DF1F67E72DE5}"/>
              </a:ext>
            </a:extLst>
          </p:cNvPr>
          <p:cNvSpPr txBox="1"/>
          <p:nvPr/>
        </p:nvSpPr>
        <p:spPr>
          <a:xfrm>
            <a:off x="6192439" y="6097040"/>
            <a:ext cx="1350170" cy="369332"/>
          </a:xfrm>
          <a:prstGeom prst="rect">
            <a:avLst/>
          </a:prstGeom>
          <a:noFill/>
        </p:spPr>
        <p:txBody>
          <a:bodyPr wrap="square" rtlCol="0">
            <a:spAutoFit/>
          </a:bodyPr>
          <a:lstStyle/>
          <a:p>
            <a:r>
              <a:rPr lang="en-US" dirty="0">
                <a:solidFill>
                  <a:schemeClr val="bg1"/>
                </a:solidFill>
              </a:rPr>
              <a:t>SR </a:t>
            </a:r>
            <a:r>
              <a:rPr lang="en-US" dirty="0" err="1">
                <a:solidFill>
                  <a:schemeClr val="bg1"/>
                </a:solidFill>
              </a:rPr>
              <a:t>ResNet</a:t>
            </a:r>
            <a:endParaRPr lang="en-US" dirty="0">
              <a:solidFill>
                <a:schemeClr val="bg1"/>
              </a:solidFill>
            </a:endParaRPr>
          </a:p>
        </p:txBody>
      </p:sp>
      <p:sp>
        <p:nvSpPr>
          <p:cNvPr id="52" name="CuadroTexto 51">
            <a:extLst>
              <a:ext uri="{FF2B5EF4-FFF2-40B4-BE49-F238E27FC236}">
                <a16:creationId xmlns:a16="http://schemas.microsoft.com/office/drawing/2014/main" id="{B283F2C9-55A0-4656-A862-A8D67330CAB3}"/>
              </a:ext>
            </a:extLst>
          </p:cNvPr>
          <p:cNvSpPr txBox="1"/>
          <p:nvPr/>
        </p:nvSpPr>
        <p:spPr>
          <a:xfrm>
            <a:off x="8917879" y="6129142"/>
            <a:ext cx="803210" cy="369332"/>
          </a:xfrm>
          <a:prstGeom prst="rect">
            <a:avLst/>
          </a:prstGeom>
          <a:noFill/>
        </p:spPr>
        <p:txBody>
          <a:bodyPr wrap="square" rtlCol="0">
            <a:spAutoFit/>
          </a:bodyPr>
          <a:lstStyle/>
          <a:p>
            <a:r>
              <a:rPr lang="en-US" dirty="0">
                <a:solidFill>
                  <a:schemeClr val="bg1"/>
                </a:solidFill>
              </a:rPr>
              <a:t>EDSR</a:t>
            </a:r>
          </a:p>
        </p:txBody>
      </p:sp>
      <p:pic>
        <p:nvPicPr>
          <p:cNvPr id="5" name="Imagen 4">
            <a:extLst>
              <a:ext uri="{FF2B5EF4-FFF2-40B4-BE49-F238E27FC236}">
                <a16:creationId xmlns:a16="http://schemas.microsoft.com/office/drawing/2014/main" id="{79BB3CF9-1BFF-4CD0-A8EC-792795B30AF9}"/>
              </a:ext>
            </a:extLst>
          </p:cNvPr>
          <p:cNvPicPr>
            <a:picLocks noChangeAspect="1"/>
          </p:cNvPicPr>
          <p:nvPr/>
        </p:nvPicPr>
        <p:blipFill>
          <a:blip r:embed="rId3"/>
          <a:stretch>
            <a:fillRect/>
          </a:stretch>
        </p:blipFill>
        <p:spPr>
          <a:xfrm>
            <a:off x="1543048" y="2256733"/>
            <a:ext cx="3771900" cy="3800475"/>
          </a:xfrm>
          <a:prstGeom prst="rect">
            <a:avLst/>
          </a:prstGeom>
        </p:spPr>
      </p:pic>
      <p:pic>
        <p:nvPicPr>
          <p:cNvPr id="6" name="Imagen 5">
            <a:extLst>
              <a:ext uri="{FF2B5EF4-FFF2-40B4-BE49-F238E27FC236}">
                <a16:creationId xmlns:a16="http://schemas.microsoft.com/office/drawing/2014/main" id="{FD4757D7-AEEB-4E5E-A2CA-BACFDFF70CF3}"/>
              </a:ext>
            </a:extLst>
          </p:cNvPr>
          <p:cNvPicPr>
            <a:picLocks noChangeAspect="1"/>
          </p:cNvPicPr>
          <p:nvPr/>
        </p:nvPicPr>
        <p:blipFill rotWithShape="1">
          <a:blip r:embed="rId4"/>
          <a:srcRect b="2475"/>
          <a:stretch/>
        </p:blipFill>
        <p:spPr>
          <a:xfrm>
            <a:off x="6043015" y="2305635"/>
            <a:ext cx="1600200" cy="1569893"/>
          </a:xfrm>
          <a:prstGeom prst="rect">
            <a:avLst/>
          </a:prstGeom>
        </p:spPr>
      </p:pic>
      <p:pic>
        <p:nvPicPr>
          <p:cNvPr id="7" name="Imagen 6">
            <a:extLst>
              <a:ext uri="{FF2B5EF4-FFF2-40B4-BE49-F238E27FC236}">
                <a16:creationId xmlns:a16="http://schemas.microsoft.com/office/drawing/2014/main" id="{9E19664E-5FA6-4903-B20F-948238F7DA00}"/>
              </a:ext>
            </a:extLst>
          </p:cNvPr>
          <p:cNvPicPr>
            <a:picLocks noChangeAspect="1"/>
          </p:cNvPicPr>
          <p:nvPr/>
        </p:nvPicPr>
        <p:blipFill rotWithShape="1">
          <a:blip r:embed="rId5"/>
          <a:srcRect r="1621" b="2475"/>
          <a:stretch/>
        </p:blipFill>
        <p:spPr>
          <a:xfrm>
            <a:off x="8514622" y="2305635"/>
            <a:ext cx="1574258" cy="1569893"/>
          </a:xfrm>
          <a:prstGeom prst="rect">
            <a:avLst/>
          </a:prstGeom>
        </p:spPr>
      </p:pic>
      <p:pic>
        <p:nvPicPr>
          <p:cNvPr id="10" name="Imagen 9">
            <a:extLst>
              <a:ext uri="{FF2B5EF4-FFF2-40B4-BE49-F238E27FC236}">
                <a16:creationId xmlns:a16="http://schemas.microsoft.com/office/drawing/2014/main" id="{48CFC12C-F401-4477-BD02-EC60F7306E99}"/>
              </a:ext>
            </a:extLst>
          </p:cNvPr>
          <p:cNvPicPr>
            <a:picLocks noChangeAspect="1"/>
          </p:cNvPicPr>
          <p:nvPr/>
        </p:nvPicPr>
        <p:blipFill rotWithShape="1">
          <a:blip r:embed="rId6"/>
          <a:srcRect l="-1" r="592" b="-294"/>
          <a:stretch/>
        </p:blipFill>
        <p:spPr>
          <a:xfrm>
            <a:off x="6043016" y="4433194"/>
            <a:ext cx="1600200" cy="1624013"/>
          </a:xfrm>
          <a:prstGeom prst="rect">
            <a:avLst/>
          </a:prstGeom>
        </p:spPr>
      </p:pic>
      <p:pic>
        <p:nvPicPr>
          <p:cNvPr id="11" name="Imagen 10">
            <a:extLst>
              <a:ext uri="{FF2B5EF4-FFF2-40B4-BE49-F238E27FC236}">
                <a16:creationId xmlns:a16="http://schemas.microsoft.com/office/drawing/2014/main" id="{3F00AFBF-86F2-42C9-85D0-F5E92D71D6A0}"/>
              </a:ext>
            </a:extLst>
          </p:cNvPr>
          <p:cNvPicPr>
            <a:picLocks noChangeAspect="1"/>
          </p:cNvPicPr>
          <p:nvPr/>
        </p:nvPicPr>
        <p:blipFill>
          <a:blip r:embed="rId7"/>
          <a:stretch>
            <a:fillRect/>
          </a:stretch>
        </p:blipFill>
        <p:spPr>
          <a:xfrm>
            <a:off x="8514621" y="4427492"/>
            <a:ext cx="1609725" cy="1609725"/>
          </a:xfrm>
          <a:prstGeom prst="rect">
            <a:avLst/>
          </a:prstGeom>
        </p:spPr>
      </p:pic>
    </p:spTree>
    <p:extLst>
      <p:ext uri="{BB962C8B-B14F-4D97-AF65-F5344CB8AC3E}">
        <p14:creationId xmlns:p14="http://schemas.microsoft.com/office/powerpoint/2010/main" val="3206256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dirty="0">
                <a:solidFill>
                  <a:schemeClr val="bg1"/>
                </a:solidFill>
              </a:rPr>
              <a:t>Visual Results</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6412" cy="598516"/>
          </a:xfrm>
        </p:spPr>
        <p:txBody>
          <a:bodyPr anchor="ctr">
            <a:normAutofit/>
          </a:bodyPr>
          <a:lstStyle/>
          <a:p>
            <a:pPr algn="ctr"/>
            <a:r>
              <a:rPr lang="en-US" sz="2000" dirty="0">
                <a:solidFill>
                  <a:schemeClr val="bg1"/>
                </a:solidFill>
                <a:effectLst>
                  <a:outerShdw blurRad="38100" dist="38100" dir="2700000" algn="tl">
                    <a:srgbClr val="000000">
                      <a:alpha val="43137"/>
                    </a:srgbClr>
                  </a:outerShdw>
                </a:effectLst>
              </a:rPr>
              <a:t>EDSR vs State of the Art</a:t>
            </a:r>
            <a:endParaRPr lang="en-US" sz="2000" dirty="0">
              <a:solidFill>
                <a:schemeClr val="bg1"/>
              </a:solidFill>
            </a:endParaRPr>
          </a:p>
        </p:txBody>
      </p:sp>
      <p:sp>
        <p:nvSpPr>
          <p:cNvPr id="9" name="CuadroTexto 8">
            <a:extLst>
              <a:ext uri="{FF2B5EF4-FFF2-40B4-BE49-F238E27FC236}">
                <a16:creationId xmlns:a16="http://schemas.microsoft.com/office/drawing/2014/main" id="{F74CF82B-5458-4FCE-A254-82AD47A12E40}"/>
              </a:ext>
            </a:extLst>
          </p:cNvPr>
          <p:cNvSpPr txBox="1"/>
          <p:nvPr/>
        </p:nvSpPr>
        <p:spPr>
          <a:xfrm>
            <a:off x="5879305" y="3915360"/>
            <a:ext cx="1976438" cy="369332"/>
          </a:xfrm>
          <a:prstGeom prst="rect">
            <a:avLst/>
          </a:prstGeom>
          <a:noFill/>
        </p:spPr>
        <p:txBody>
          <a:bodyPr wrap="square" rtlCol="0">
            <a:spAutoFit/>
          </a:bodyPr>
          <a:lstStyle/>
          <a:p>
            <a:r>
              <a:rPr lang="en-US" dirty="0">
                <a:solidFill>
                  <a:schemeClr val="bg1"/>
                </a:solidFill>
              </a:rPr>
              <a:t>HR Ground Truth</a:t>
            </a:r>
          </a:p>
        </p:txBody>
      </p:sp>
      <p:sp>
        <p:nvSpPr>
          <p:cNvPr id="47" name="CuadroTexto 46">
            <a:extLst>
              <a:ext uri="{FF2B5EF4-FFF2-40B4-BE49-F238E27FC236}">
                <a16:creationId xmlns:a16="http://schemas.microsoft.com/office/drawing/2014/main" id="{D8C3FBB4-B9FB-4FCF-9BA7-F3D0FED60D8D}"/>
              </a:ext>
            </a:extLst>
          </p:cNvPr>
          <p:cNvSpPr txBox="1"/>
          <p:nvPr/>
        </p:nvSpPr>
        <p:spPr>
          <a:xfrm>
            <a:off x="8293165" y="3915360"/>
            <a:ext cx="2074070" cy="369332"/>
          </a:xfrm>
          <a:prstGeom prst="rect">
            <a:avLst/>
          </a:prstGeom>
          <a:noFill/>
        </p:spPr>
        <p:txBody>
          <a:bodyPr wrap="square" rtlCol="0">
            <a:spAutoFit/>
          </a:bodyPr>
          <a:lstStyle/>
          <a:p>
            <a:r>
              <a:rPr lang="en-US" dirty="0">
                <a:solidFill>
                  <a:schemeClr val="bg1"/>
                </a:solidFill>
              </a:rPr>
              <a:t>Bicubic </a:t>
            </a:r>
            <a:r>
              <a:rPr lang="en-US" dirty="0" err="1">
                <a:solidFill>
                  <a:schemeClr val="bg1"/>
                </a:solidFill>
              </a:rPr>
              <a:t>Upsample</a:t>
            </a:r>
            <a:endParaRPr lang="en-US" dirty="0">
              <a:solidFill>
                <a:schemeClr val="bg1"/>
              </a:solidFill>
            </a:endParaRPr>
          </a:p>
        </p:txBody>
      </p:sp>
      <p:sp>
        <p:nvSpPr>
          <p:cNvPr id="49" name="CuadroTexto 48">
            <a:extLst>
              <a:ext uri="{FF2B5EF4-FFF2-40B4-BE49-F238E27FC236}">
                <a16:creationId xmlns:a16="http://schemas.microsoft.com/office/drawing/2014/main" id="{0B1862DA-9C47-405B-B2C4-DF1F67E72DE5}"/>
              </a:ext>
            </a:extLst>
          </p:cNvPr>
          <p:cNvSpPr txBox="1"/>
          <p:nvPr/>
        </p:nvSpPr>
        <p:spPr>
          <a:xfrm>
            <a:off x="6192439" y="6097040"/>
            <a:ext cx="1350170" cy="369332"/>
          </a:xfrm>
          <a:prstGeom prst="rect">
            <a:avLst/>
          </a:prstGeom>
          <a:noFill/>
        </p:spPr>
        <p:txBody>
          <a:bodyPr wrap="square" rtlCol="0">
            <a:spAutoFit/>
          </a:bodyPr>
          <a:lstStyle/>
          <a:p>
            <a:r>
              <a:rPr lang="en-US" dirty="0">
                <a:solidFill>
                  <a:schemeClr val="bg1"/>
                </a:solidFill>
              </a:rPr>
              <a:t>SR </a:t>
            </a:r>
            <a:r>
              <a:rPr lang="en-US" dirty="0" err="1">
                <a:solidFill>
                  <a:schemeClr val="bg1"/>
                </a:solidFill>
              </a:rPr>
              <a:t>ResNet</a:t>
            </a:r>
            <a:endParaRPr lang="en-US" dirty="0">
              <a:solidFill>
                <a:schemeClr val="bg1"/>
              </a:solidFill>
            </a:endParaRPr>
          </a:p>
        </p:txBody>
      </p:sp>
      <p:sp>
        <p:nvSpPr>
          <p:cNvPr id="52" name="CuadroTexto 51">
            <a:extLst>
              <a:ext uri="{FF2B5EF4-FFF2-40B4-BE49-F238E27FC236}">
                <a16:creationId xmlns:a16="http://schemas.microsoft.com/office/drawing/2014/main" id="{B283F2C9-55A0-4656-A862-A8D67330CAB3}"/>
              </a:ext>
            </a:extLst>
          </p:cNvPr>
          <p:cNvSpPr txBox="1"/>
          <p:nvPr/>
        </p:nvSpPr>
        <p:spPr>
          <a:xfrm>
            <a:off x="8917879" y="6129142"/>
            <a:ext cx="803210" cy="369332"/>
          </a:xfrm>
          <a:prstGeom prst="rect">
            <a:avLst/>
          </a:prstGeom>
          <a:noFill/>
        </p:spPr>
        <p:txBody>
          <a:bodyPr wrap="square" rtlCol="0">
            <a:spAutoFit/>
          </a:bodyPr>
          <a:lstStyle/>
          <a:p>
            <a:r>
              <a:rPr lang="en-US" dirty="0">
                <a:solidFill>
                  <a:schemeClr val="bg1"/>
                </a:solidFill>
              </a:rPr>
              <a:t>EDSR</a:t>
            </a:r>
          </a:p>
        </p:txBody>
      </p:sp>
      <p:pic>
        <p:nvPicPr>
          <p:cNvPr id="8" name="Imagen 7">
            <a:extLst>
              <a:ext uri="{FF2B5EF4-FFF2-40B4-BE49-F238E27FC236}">
                <a16:creationId xmlns:a16="http://schemas.microsoft.com/office/drawing/2014/main" id="{DB9DD885-C8F2-46BE-BB74-C9D3B1C282F6}"/>
              </a:ext>
            </a:extLst>
          </p:cNvPr>
          <p:cNvPicPr>
            <a:picLocks noChangeAspect="1"/>
          </p:cNvPicPr>
          <p:nvPr/>
        </p:nvPicPr>
        <p:blipFill>
          <a:blip r:embed="rId3"/>
          <a:stretch>
            <a:fillRect/>
          </a:stretch>
        </p:blipFill>
        <p:spPr>
          <a:xfrm>
            <a:off x="1494231" y="2256732"/>
            <a:ext cx="3800475" cy="3800475"/>
          </a:xfrm>
          <a:prstGeom prst="rect">
            <a:avLst/>
          </a:prstGeom>
        </p:spPr>
      </p:pic>
      <p:pic>
        <p:nvPicPr>
          <p:cNvPr id="12" name="Imagen 11">
            <a:extLst>
              <a:ext uri="{FF2B5EF4-FFF2-40B4-BE49-F238E27FC236}">
                <a16:creationId xmlns:a16="http://schemas.microsoft.com/office/drawing/2014/main" id="{BCFB3993-DA06-41F5-9710-BEFD9014742C}"/>
              </a:ext>
            </a:extLst>
          </p:cNvPr>
          <p:cNvPicPr>
            <a:picLocks noChangeAspect="1"/>
          </p:cNvPicPr>
          <p:nvPr/>
        </p:nvPicPr>
        <p:blipFill>
          <a:blip r:embed="rId4"/>
          <a:stretch>
            <a:fillRect/>
          </a:stretch>
        </p:blipFill>
        <p:spPr>
          <a:xfrm>
            <a:off x="6008296" y="2294377"/>
            <a:ext cx="1609725" cy="1581150"/>
          </a:xfrm>
          <a:prstGeom prst="rect">
            <a:avLst/>
          </a:prstGeom>
        </p:spPr>
      </p:pic>
      <p:pic>
        <p:nvPicPr>
          <p:cNvPr id="13" name="Imagen 12">
            <a:extLst>
              <a:ext uri="{FF2B5EF4-FFF2-40B4-BE49-F238E27FC236}">
                <a16:creationId xmlns:a16="http://schemas.microsoft.com/office/drawing/2014/main" id="{6C4CD151-F843-4A83-8385-5A3472FC0107}"/>
              </a:ext>
            </a:extLst>
          </p:cNvPr>
          <p:cNvPicPr>
            <a:picLocks noChangeAspect="1"/>
          </p:cNvPicPr>
          <p:nvPr/>
        </p:nvPicPr>
        <p:blipFill>
          <a:blip r:embed="rId5"/>
          <a:stretch>
            <a:fillRect/>
          </a:stretch>
        </p:blipFill>
        <p:spPr>
          <a:xfrm>
            <a:off x="8514621" y="2256732"/>
            <a:ext cx="1581150" cy="1628775"/>
          </a:xfrm>
          <a:prstGeom prst="rect">
            <a:avLst/>
          </a:prstGeom>
        </p:spPr>
      </p:pic>
      <p:pic>
        <p:nvPicPr>
          <p:cNvPr id="14" name="Imagen 13">
            <a:extLst>
              <a:ext uri="{FF2B5EF4-FFF2-40B4-BE49-F238E27FC236}">
                <a16:creationId xmlns:a16="http://schemas.microsoft.com/office/drawing/2014/main" id="{FD5E44AA-9D5D-42AC-A9F9-9B781BAC2E6F}"/>
              </a:ext>
            </a:extLst>
          </p:cNvPr>
          <p:cNvPicPr>
            <a:picLocks noChangeAspect="1"/>
          </p:cNvPicPr>
          <p:nvPr/>
        </p:nvPicPr>
        <p:blipFill>
          <a:blip r:embed="rId6"/>
          <a:stretch>
            <a:fillRect/>
          </a:stretch>
        </p:blipFill>
        <p:spPr>
          <a:xfrm>
            <a:off x="6017821" y="4427492"/>
            <a:ext cx="1600200" cy="1638300"/>
          </a:xfrm>
          <a:prstGeom prst="rect">
            <a:avLst/>
          </a:prstGeom>
        </p:spPr>
      </p:pic>
      <p:pic>
        <p:nvPicPr>
          <p:cNvPr id="15" name="Imagen 14">
            <a:extLst>
              <a:ext uri="{FF2B5EF4-FFF2-40B4-BE49-F238E27FC236}">
                <a16:creationId xmlns:a16="http://schemas.microsoft.com/office/drawing/2014/main" id="{1B4F24A6-F867-43F0-AB2A-622ADFFE4815}"/>
              </a:ext>
            </a:extLst>
          </p:cNvPr>
          <p:cNvPicPr>
            <a:picLocks noChangeAspect="1"/>
          </p:cNvPicPr>
          <p:nvPr/>
        </p:nvPicPr>
        <p:blipFill>
          <a:blip r:embed="rId7"/>
          <a:stretch>
            <a:fillRect/>
          </a:stretch>
        </p:blipFill>
        <p:spPr>
          <a:xfrm>
            <a:off x="8479155" y="4496840"/>
            <a:ext cx="1609725" cy="1600200"/>
          </a:xfrm>
          <a:prstGeom prst="rect">
            <a:avLst/>
          </a:prstGeom>
        </p:spPr>
      </p:pic>
    </p:spTree>
    <p:extLst>
      <p:ext uri="{BB962C8B-B14F-4D97-AF65-F5344CB8AC3E}">
        <p14:creationId xmlns:p14="http://schemas.microsoft.com/office/powerpoint/2010/main" val="2187918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dirty="0">
                <a:solidFill>
                  <a:schemeClr val="bg1"/>
                </a:solidFill>
              </a:rPr>
              <a:t>2017 Benchmark</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6412" cy="598516"/>
          </a:xfrm>
        </p:spPr>
        <p:txBody>
          <a:bodyPr anchor="ctr">
            <a:normAutofit/>
          </a:bodyPr>
          <a:lstStyle/>
          <a:p>
            <a:pPr algn="ctr"/>
            <a:r>
              <a:rPr lang="en-US" sz="2000" dirty="0">
                <a:solidFill>
                  <a:schemeClr val="bg1"/>
                </a:solidFill>
                <a:effectLst>
                  <a:outerShdw blurRad="38100" dist="38100" dir="2700000" algn="tl">
                    <a:srgbClr val="000000">
                      <a:alpha val="43137"/>
                    </a:srgbClr>
                  </a:outerShdw>
                </a:effectLst>
              </a:rPr>
              <a:t>EDSR vs State of the Art</a:t>
            </a:r>
            <a:endParaRPr lang="en-US" sz="2000" dirty="0">
              <a:solidFill>
                <a:schemeClr val="bg1"/>
              </a:solidFill>
            </a:endParaRPr>
          </a:p>
        </p:txBody>
      </p:sp>
      <p:pic>
        <p:nvPicPr>
          <p:cNvPr id="5" name="Imagen 4">
            <a:extLst>
              <a:ext uri="{FF2B5EF4-FFF2-40B4-BE49-F238E27FC236}">
                <a16:creationId xmlns:a16="http://schemas.microsoft.com/office/drawing/2014/main" id="{7F5F9F5E-A2C4-4A10-AF1A-1F0E5FB0F318}"/>
              </a:ext>
            </a:extLst>
          </p:cNvPr>
          <p:cNvPicPr>
            <a:picLocks noChangeAspect="1"/>
          </p:cNvPicPr>
          <p:nvPr/>
        </p:nvPicPr>
        <p:blipFill>
          <a:blip r:embed="rId4"/>
          <a:stretch>
            <a:fillRect/>
          </a:stretch>
        </p:blipFill>
        <p:spPr>
          <a:xfrm>
            <a:off x="0" y="3046787"/>
            <a:ext cx="12192000" cy="2840466"/>
          </a:xfrm>
          <a:prstGeom prst="rect">
            <a:avLst/>
          </a:prstGeom>
        </p:spPr>
      </p:pic>
      <p:sp>
        <p:nvSpPr>
          <p:cNvPr id="6" name="CuadroTexto 5">
            <a:extLst>
              <a:ext uri="{FF2B5EF4-FFF2-40B4-BE49-F238E27FC236}">
                <a16:creationId xmlns:a16="http://schemas.microsoft.com/office/drawing/2014/main" id="{B8E6E3CF-24C1-40A4-8926-DFEA8976E355}"/>
              </a:ext>
            </a:extLst>
          </p:cNvPr>
          <p:cNvSpPr txBox="1"/>
          <p:nvPr/>
        </p:nvSpPr>
        <p:spPr>
          <a:xfrm>
            <a:off x="2705100" y="2604044"/>
            <a:ext cx="6781800" cy="523220"/>
          </a:xfrm>
          <a:prstGeom prst="rect">
            <a:avLst/>
          </a:prstGeom>
          <a:noFill/>
        </p:spPr>
        <p:txBody>
          <a:bodyPr wrap="square" rtlCol="0">
            <a:spAutoFit/>
          </a:bodyPr>
          <a:lstStyle/>
          <a:p>
            <a:r>
              <a:rPr lang="es-ES" sz="2800" dirty="0">
                <a:solidFill>
                  <a:schemeClr val="bg1"/>
                </a:solidFill>
              </a:rPr>
              <a:t>NTIRE2017 Super-</a:t>
            </a:r>
            <a:r>
              <a:rPr lang="es-ES" sz="2800" dirty="0" err="1">
                <a:solidFill>
                  <a:schemeClr val="bg1"/>
                </a:solidFill>
              </a:rPr>
              <a:t>Resolution</a:t>
            </a:r>
            <a:r>
              <a:rPr lang="es-ES" sz="2800" dirty="0">
                <a:solidFill>
                  <a:schemeClr val="bg1"/>
                </a:solidFill>
              </a:rPr>
              <a:t> </a:t>
            </a:r>
            <a:r>
              <a:rPr lang="es-ES" sz="2800" dirty="0" err="1">
                <a:solidFill>
                  <a:schemeClr val="bg1"/>
                </a:solidFill>
              </a:rPr>
              <a:t>Challenge</a:t>
            </a:r>
            <a:endParaRPr lang="en-US" sz="2800" dirty="0">
              <a:solidFill>
                <a:schemeClr val="bg1"/>
              </a:solidFill>
            </a:endParaRPr>
          </a:p>
        </p:txBody>
      </p:sp>
      <p:sp>
        <p:nvSpPr>
          <p:cNvPr id="20" name="CuadroTexto 19">
            <a:extLst>
              <a:ext uri="{FF2B5EF4-FFF2-40B4-BE49-F238E27FC236}">
                <a16:creationId xmlns:a16="http://schemas.microsoft.com/office/drawing/2014/main" id="{78E9D063-1046-4261-9BA6-16EDE67FC030}"/>
              </a:ext>
            </a:extLst>
          </p:cNvPr>
          <p:cNvSpPr txBox="1"/>
          <p:nvPr/>
        </p:nvSpPr>
        <p:spPr>
          <a:xfrm>
            <a:off x="3029210" y="5887253"/>
            <a:ext cx="5886190" cy="523220"/>
          </a:xfrm>
          <a:prstGeom prst="rect">
            <a:avLst/>
          </a:prstGeom>
          <a:noFill/>
        </p:spPr>
        <p:txBody>
          <a:bodyPr wrap="square" rtlCol="0">
            <a:spAutoFit/>
          </a:bodyPr>
          <a:lstStyle/>
          <a:p>
            <a:r>
              <a:rPr lang="es-ES" sz="2800" dirty="0">
                <a:solidFill>
                  <a:schemeClr val="bg1"/>
                </a:solidFill>
              </a:rPr>
              <a:t>1st and 2nd place in </a:t>
            </a:r>
            <a:r>
              <a:rPr lang="es-ES" sz="2800" dirty="0" err="1">
                <a:solidFill>
                  <a:schemeClr val="bg1"/>
                </a:solidFill>
              </a:rPr>
              <a:t>all</a:t>
            </a:r>
            <a:r>
              <a:rPr lang="es-ES" sz="2800" dirty="0">
                <a:solidFill>
                  <a:schemeClr val="bg1"/>
                </a:solidFill>
              </a:rPr>
              <a:t> </a:t>
            </a:r>
            <a:r>
              <a:rPr lang="es-ES" sz="2800" dirty="0" err="1">
                <a:solidFill>
                  <a:schemeClr val="bg1"/>
                </a:solidFill>
              </a:rPr>
              <a:t>categories</a:t>
            </a:r>
            <a:endParaRPr lang="en-US" sz="2800" dirty="0">
              <a:solidFill>
                <a:schemeClr val="bg1"/>
              </a:solidFill>
            </a:endParaRPr>
          </a:p>
        </p:txBody>
      </p:sp>
    </p:spTree>
    <p:custDataLst>
      <p:tags r:id="rId1"/>
    </p:custDataLst>
    <p:extLst>
      <p:ext uri="{BB962C8B-B14F-4D97-AF65-F5344CB8AC3E}">
        <p14:creationId xmlns:p14="http://schemas.microsoft.com/office/powerpoint/2010/main" val="34962409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n que contiene circuito&#10;&#10;Descripción generada automáticamente">
            <a:extLst>
              <a:ext uri="{FF2B5EF4-FFF2-40B4-BE49-F238E27FC236}">
                <a16:creationId xmlns:a16="http://schemas.microsoft.com/office/drawing/2014/main" id="{A320ACF3-2F3B-41BB-B56A-0C3F417B2BF6}"/>
              </a:ext>
            </a:extLst>
          </p:cNvPr>
          <p:cNvPicPr>
            <a:picLocks noChangeAspect="1"/>
          </p:cNvPicPr>
          <p:nvPr/>
        </p:nvPicPr>
        <p:blipFill rotWithShape="1">
          <a:blip r:embed="rId3"/>
          <a:srcRect r="23298" b="9091"/>
          <a:stretch/>
        </p:blipFill>
        <p:spPr>
          <a:xfrm>
            <a:off x="3523488" y="10"/>
            <a:ext cx="8668512" cy="6857990"/>
          </a:xfrm>
          <a:prstGeom prst="rect">
            <a:avLst/>
          </a:prstGeom>
        </p:spPr>
      </p:pic>
      <p:sp>
        <p:nvSpPr>
          <p:cNvPr id="23" name="Rectangle 1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A8DA91A-2B06-4B66-A949-FC75FABE6706}"/>
              </a:ext>
            </a:extLst>
          </p:cNvPr>
          <p:cNvSpPr>
            <a:spLocks noGrp="1"/>
          </p:cNvSpPr>
          <p:nvPr>
            <p:ph type="ctrTitle"/>
          </p:nvPr>
        </p:nvSpPr>
        <p:spPr>
          <a:xfrm>
            <a:off x="477981" y="1122363"/>
            <a:ext cx="4023360" cy="3204134"/>
          </a:xfrm>
        </p:spPr>
        <p:txBody>
          <a:bodyPr anchor="b">
            <a:normAutofit/>
          </a:bodyPr>
          <a:lstStyle/>
          <a:p>
            <a:r>
              <a:rPr lang="en-US" sz="4800" dirty="0"/>
              <a:t>Future Research</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73182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dirty="0">
                <a:solidFill>
                  <a:schemeClr val="bg1"/>
                </a:solidFill>
              </a:rPr>
              <a:t>Opening roads</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6412" cy="598516"/>
          </a:xfrm>
        </p:spPr>
        <p:txBody>
          <a:bodyPr anchor="ctr">
            <a:normAutofit/>
          </a:bodyPr>
          <a:lstStyle/>
          <a:p>
            <a:pPr algn="ctr"/>
            <a:r>
              <a:rPr lang="en-US" sz="2000" dirty="0">
                <a:solidFill>
                  <a:schemeClr val="bg1"/>
                </a:solidFill>
                <a:effectLst>
                  <a:outerShdw blurRad="38100" dist="38100" dir="2700000" algn="tl">
                    <a:srgbClr val="000000">
                      <a:alpha val="43137"/>
                    </a:srgbClr>
                  </a:outerShdw>
                </a:effectLst>
              </a:rPr>
              <a:t>Evolution of the State of the Art 2017 - Today</a:t>
            </a:r>
            <a:endParaRPr lang="en-US" sz="2000" dirty="0">
              <a:solidFill>
                <a:schemeClr val="bg1"/>
              </a:solidFill>
            </a:endParaRPr>
          </a:p>
        </p:txBody>
      </p:sp>
      <p:pic>
        <p:nvPicPr>
          <p:cNvPr id="7" name="Imagen 6" descr="Captura de pantalla de un videojuego&#10;&#10;Descripción generada automáticamente">
            <a:extLst>
              <a:ext uri="{FF2B5EF4-FFF2-40B4-BE49-F238E27FC236}">
                <a16:creationId xmlns:a16="http://schemas.microsoft.com/office/drawing/2014/main" id="{5A700EDD-A83F-4E1E-8B23-E11BE3A6E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150" y="2784028"/>
            <a:ext cx="11599700" cy="3852299"/>
          </a:xfrm>
          <a:prstGeom prst="rect">
            <a:avLst/>
          </a:prstGeom>
        </p:spPr>
      </p:pic>
      <p:sp>
        <p:nvSpPr>
          <p:cNvPr id="8" name="Bocadillo: rectángulo con esquinas redondeadas 7">
            <a:extLst>
              <a:ext uri="{FF2B5EF4-FFF2-40B4-BE49-F238E27FC236}">
                <a16:creationId xmlns:a16="http://schemas.microsoft.com/office/drawing/2014/main" id="{4CF940AE-D771-4964-AC3C-357E4CC6E166}"/>
              </a:ext>
            </a:extLst>
          </p:cNvPr>
          <p:cNvSpPr/>
          <p:nvPr/>
        </p:nvSpPr>
        <p:spPr>
          <a:xfrm>
            <a:off x="6781800" y="3390900"/>
            <a:ext cx="825500" cy="444500"/>
          </a:xfrm>
          <a:prstGeom prst="wedgeRoundRectCallout">
            <a:avLst>
              <a:gd name="adj1" fmla="val -44537"/>
              <a:gd name="adj2" fmla="val 71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7995AB0B-BD66-4356-92EF-41AF4E6FC381}"/>
              </a:ext>
            </a:extLst>
          </p:cNvPr>
          <p:cNvSpPr txBox="1"/>
          <p:nvPr/>
        </p:nvSpPr>
        <p:spPr>
          <a:xfrm>
            <a:off x="6781800" y="3390900"/>
            <a:ext cx="825500" cy="369332"/>
          </a:xfrm>
          <a:prstGeom prst="rect">
            <a:avLst/>
          </a:prstGeom>
          <a:noFill/>
        </p:spPr>
        <p:txBody>
          <a:bodyPr wrap="square" rtlCol="0">
            <a:spAutoFit/>
          </a:bodyPr>
          <a:lstStyle/>
          <a:p>
            <a:r>
              <a:rPr lang="en-US" dirty="0">
                <a:solidFill>
                  <a:schemeClr val="bg1"/>
                </a:solidFill>
              </a:rPr>
              <a:t>ESDR</a:t>
            </a:r>
          </a:p>
        </p:txBody>
      </p:sp>
      <p:sp>
        <p:nvSpPr>
          <p:cNvPr id="14" name="Bocadillo: rectángulo con esquinas redondeadas 13">
            <a:extLst>
              <a:ext uri="{FF2B5EF4-FFF2-40B4-BE49-F238E27FC236}">
                <a16:creationId xmlns:a16="http://schemas.microsoft.com/office/drawing/2014/main" id="{85A55E23-FAE1-4001-8662-789D60EB0346}"/>
              </a:ext>
            </a:extLst>
          </p:cNvPr>
          <p:cNvSpPr/>
          <p:nvPr/>
        </p:nvSpPr>
        <p:spPr>
          <a:xfrm>
            <a:off x="8140700" y="2874764"/>
            <a:ext cx="1441450" cy="923330"/>
          </a:xfrm>
          <a:prstGeom prst="wedgeRoundRectCallout">
            <a:avLst>
              <a:gd name="adj1" fmla="val -44537"/>
              <a:gd name="adj2" fmla="val 71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adroTexto 14">
            <a:extLst>
              <a:ext uri="{FF2B5EF4-FFF2-40B4-BE49-F238E27FC236}">
                <a16:creationId xmlns:a16="http://schemas.microsoft.com/office/drawing/2014/main" id="{908AD655-CEDE-4C39-A4BB-0650AD81C9A5}"/>
              </a:ext>
            </a:extLst>
          </p:cNvPr>
          <p:cNvSpPr txBox="1"/>
          <p:nvPr/>
        </p:nvSpPr>
        <p:spPr>
          <a:xfrm>
            <a:off x="8140700" y="2882999"/>
            <a:ext cx="1568190" cy="923330"/>
          </a:xfrm>
          <a:prstGeom prst="rect">
            <a:avLst/>
          </a:prstGeom>
          <a:noFill/>
        </p:spPr>
        <p:txBody>
          <a:bodyPr wrap="square" rtlCol="0">
            <a:spAutoFit/>
          </a:bodyPr>
          <a:lstStyle/>
          <a:p>
            <a:r>
              <a:rPr lang="en-US" dirty="0">
                <a:solidFill>
                  <a:schemeClr val="bg1"/>
                </a:solidFill>
              </a:rPr>
              <a:t>EDSR with Dense Skip Connections</a:t>
            </a:r>
          </a:p>
        </p:txBody>
      </p:sp>
      <p:sp>
        <p:nvSpPr>
          <p:cNvPr id="16" name="Bocadillo: rectángulo con esquinas redondeadas 15">
            <a:extLst>
              <a:ext uri="{FF2B5EF4-FFF2-40B4-BE49-F238E27FC236}">
                <a16:creationId xmlns:a16="http://schemas.microsoft.com/office/drawing/2014/main" id="{BBBD903B-EAD7-4A81-A10F-54DBB60F8E1B}"/>
              </a:ext>
            </a:extLst>
          </p:cNvPr>
          <p:cNvSpPr/>
          <p:nvPr/>
        </p:nvSpPr>
        <p:spPr>
          <a:xfrm>
            <a:off x="10088880" y="2396187"/>
            <a:ext cx="1805440" cy="923330"/>
          </a:xfrm>
          <a:prstGeom prst="wedgeRoundRectCallout">
            <a:avLst>
              <a:gd name="adj1" fmla="val -847"/>
              <a:gd name="adj2" fmla="val 689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adroTexto 16">
            <a:extLst>
              <a:ext uri="{FF2B5EF4-FFF2-40B4-BE49-F238E27FC236}">
                <a16:creationId xmlns:a16="http://schemas.microsoft.com/office/drawing/2014/main" id="{82EB71F9-9D4F-48BF-994E-73BD7100528A}"/>
              </a:ext>
            </a:extLst>
          </p:cNvPr>
          <p:cNvSpPr txBox="1"/>
          <p:nvPr/>
        </p:nvSpPr>
        <p:spPr>
          <a:xfrm>
            <a:off x="10088880" y="2404422"/>
            <a:ext cx="1932180" cy="923330"/>
          </a:xfrm>
          <a:prstGeom prst="rect">
            <a:avLst/>
          </a:prstGeom>
          <a:noFill/>
        </p:spPr>
        <p:txBody>
          <a:bodyPr wrap="square" rtlCol="0">
            <a:spAutoFit/>
          </a:bodyPr>
          <a:lstStyle/>
          <a:p>
            <a:r>
              <a:rPr lang="en-US" dirty="0">
                <a:solidFill>
                  <a:schemeClr val="bg1"/>
                </a:solidFill>
              </a:rPr>
              <a:t>EDSR Preceded by a </a:t>
            </a:r>
            <a:r>
              <a:rPr lang="en-US" dirty="0" err="1">
                <a:solidFill>
                  <a:schemeClr val="bg1"/>
                </a:solidFill>
              </a:rPr>
              <a:t>Resampler</a:t>
            </a:r>
            <a:r>
              <a:rPr lang="en-US" dirty="0">
                <a:solidFill>
                  <a:schemeClr val="bg1"/>
                </a:solidFill>
              </a:rPr>
              <a:t> Net</a:t>
            </a:r>
          </a:p>
        </p:txBody>
      </p:sp>
    </p:spTree>
    <p:custDataLst>
      <p:tags r:id="rId1"/>
    </p:custDataLst>
    <p:extLst>
      <p:ext uri="{BB962C8B-B14F-4D97-AF65-F5344CB8AC3E}">
        <p14:creationId xmlns:p14="http://schemas.microsoft.com/office/powerpoint/2010/main" val="65549626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3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3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0" presetClass="entr" presetSubtype="0" fill="hold" grpId="0" nodeType="withEffect">
                                  <p:stCondLst>
                                    <p:cond delay="3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3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4" grpId="0" animBg="1"/>
      <p:bldP spid="14" grpId="1" animBg="1"/>
      <p:bldP spid="15" grpId="0"/>
      <p:bldP spid="15" grpId="1"/>
      <p:bldP spid="16"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n que contiene circuito&#10;&#10;Descripción generada automáticamente">
            <a:extLst>
              <a:ext uri="{FF2B5EF4-FFF2-40B4-BE49-F238E27FC236}">
                <a16:creationId xmlns:a16="http://schemas.microsoft.com/office/drawing/2014/main" id="{A320ACF3-2F3B-41BB-B56A-0C3F417B2BF6}"/>
              </a:ext>
            </a:extLst>
          </p:cNvPr>
          <p:cNvPicPr>
            <a:picLocks noChangeAspect="1"/>
          </p:cNvPicPr>
          <p:nvPr/>
        </p:nvPicPr>
        <p:blipFill rotWithShape="1">
          <a:blip r:embed="rId3"/>
          <a:srcRect r="23298" b="9091"/>
          <a:stretch/>
        </p:blipFill>
        <p:spPr>
          <a:xfrm>
            <a:off x="3523488" y="10"/>
            <a:ext cx="8668512" cy="6857990"/>
          </a:xfrm>
          <a:prstGeom prst="rect">
            <a:avLst/>
          </a:prstGeom>
        </p:spPr>
      </p:pic>
      <p:sp>
        <p:nvSpPr>
          <p:cNvPr id="23" name="Rectangle 1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A8DA91A-2B06-4B66-A949-FC75FABE6706}"/>
              </a:ext>
            </a:extLst>
          </p:cNvPr>
          <p:cNvSpPr>
            <a:spLocks noGrp="1"/>
          </p:cNvSpPr>
          <p:nvPr>
            <p:ph type="ctrTitle"/>
          </p:nvPr>
        </p:nvSpPr>
        <p:spPr>
          <a:xfrm>
            <a:off x="477981" y="1122363"/>
            <a:ext cx="4023360" cy="3204134"/>
          </a:xfrm>
        </p:spPr>
        <p:txBody>
          <a:bodyPr anchor="b">
            <a:normAutofit/>
          </a:bodyPr>
          <a:lstStyle/>
          <a:p>
            <a:r>
              <a:rPr lang="en-US" sz="4800" dirty="0"/>
              <a:t>Conclusions</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32950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5D745267-269D-4693-9039-3C9849D0F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664C6AA-41E4-43C1-B3BF-928C3A3C1AF1}"/>
              </a:ext>
            </a:extLst>
          </p:cNvPr>
          <p:cNvSpPr>
            <a:spLocks noGrp="1"/>
          </p:cNvSpPr>
          <p:nvPr>
            <p:ph type="ctrTitle"/>
          </p:nvPr>
        </p:nvSpPr>
        <p:spPr>
          <a:xfrm>
            <a:off x="868680" y="405575"/>
            <a:ext cx="5001768" cy="1371600"/>
          </a:xfrm>
        </p:spPr>
        <p:txBody>
          <a:bodyPr anchor="ctr">
            <a:normAutofit/>
          </a:bodyPr>
          <a:lstStyle/>
          <a:p>
            <a:r>
              <a:rPr lang="en-US" sz="3600" dirty="0">
                <a:solidFill>
                  <a:schemeClr val="bg1"/>
                </a:solidFill>
              </a:rPr>
              <a:t>The problem of </a:t>
            </a:r>
            <a:br>
              <a:rPr lang="en-US" sz="3600" dirty="0">
                <a:solidFill>
                  <a:schemeClr val="bg1"/>
                </a:solidFill>
              </a:rPr>
            </a:br>
            <a:r>
              <a:rPr lang="en-US" sz="3600" dirty="0">
                <a:solidFill>
                  <a:schemeClr val="bg1"/>
                </a:solidFill>
              </a:rPr>
              <a:t>Super-Resolution </a:t>
            </a:r>
          </a:p>
        </p:txBody>
      </p:sp>
      <p:sp>
        <p:nvSpPr>
          <p:cNvPr id="88" name="Rectangle 8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n 8" descr="Un gato gris con ojos verdes&#10;&#10;Descripción generada automáticamente">
            <a:extLst>
              <a:ext uri="{FF2B5EF4-FFF2-40B4-BE49-F238E27FC236}">
                <a16:creationId xmlns:a16="http://schemas.microsoft.com/office/drawing/2014/main" id="{536E4CFB-6F10-4DBB-87A9-3549939B1493}"/>
              </a:ext>
            </a:extLst>
          </p:cNvPr>
          <p:cNvPicPr>
            <a:picLocks noChangeAspect="1"/>
          </p:cNvPicPr>
          <p:nvPr/>
        </p:nvPicPr>
        <p:blipFill rotWithShape="1">
          <a:blip r:embed="rId4">
            <a:extLst>
              <a:ext uri="{28A0092B-C50C-407E-A947-70E740481C1C}">
                <a14:useLocalDpi xmlns:a14="http://schemas.microsoft.com/office/drawing/2010/main" val="0"/>
              </a:ext>
            </a:extLst>
          </a:blip>
          <a:srcRect l="15799" r="14772"/>
          <a:stretch/>
        </p:blipFill>
        <p:spPr>
          <a:xfrm>
            <a:off x="320040" y="2091095"/>
            <a:ext cx="3703320" cy="4160520"/>
          </a:xfrm>
          <a:prstGeom prst="rect">
            <a:avLst/>
          </a:prstGeom>
          <a:ln w="6350">
            <a:solidFill>
              <a:schemeClr val="tx1"/>
            </a:solidFill>
          </a:ln>
          <a:effectLst>
            <a:innerShdw blurRad="1270000" dist="381000" dir="13680000">
              <a:prstClr val="black"/>
            </a:innerShdw>
          </a:effectLst>
        </p:spPr>
      </p:pic>
      <p:pic>
        <p:nvPicPr>
          <p:cNvPr id="15" name="Gráfico 14" descr="Lupa">
            <a:extLst>
              <a:ext uri="{FF2B5EF4-FFF2-40B4-BE49-F238E27FC236}">
                <a16:creationId xmlns:a16="http://schemas.microsoft.com/office/drawing/2014/main" id="{DF51204B-DDB5-4B05-A035-765D018A77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853" y="4257674"/>
            <a:ext cx="1501897" cy="1501897"/>
          </a:xfrm>
          <a:prstGeom prst="rect">
            <a:avLst/>
          </a:prstGeom>
        </p:spPr>
      </p:pic>
      <p:sp>
        <p:nvSpPr>
          <p:cNvPr id="29" name="Bocadillo: rectángulo 28">
            <a:extLst>
              <a:ext uri="{FF2B5EF4-FFF2-40B4-BE49-F238E27FC236}">
                <a16:creationId xmlns:a16="http://schemas.microsoft.com/office/drawing/2014/main" id="{B109CE40-8E1B-42F6-9B36-23623A6893FD}"/>
              </a:ext>
            </a:extLst>
          </p:cNvPr>
          <p:cNvSpPr/>
          <p:nvPr/>
        </p:nvSpPr>
        <p:spPr>
          <a:xfrm>
            <a:off x="4343399" y="2038052"/>
            <a:ext cx="2447926" cy="2391073"/>
          </a:xfrm>
          <a:prstGeom prst="wedgeRectCallout">
            <a:avLst>
              <a:gd name="adj1" fmla="val -80067"/>
              <a:gd name="adj2" fmla="val 82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772EA558-FF6B-4EF1-8C31-9A87EB9CBA51}"/>
              </a:ext>
            </a:extLst>
          </p:cNvPr>
          <p:cNvPicPr>
            <a:picLocks noChangeAspect="1"/>
          </p:cNvPicPr>
          <p:nvPr/>
        </p:nvPicPr>
        <p:blipFill rotWithShape="1">
          <a:blip r:embed="rId7"/>
          <a:srcRect l="5366" r="5842" b="-4"/>
          <a:stretch/>
        </p:blipFill>
        <p:spPr>
          <a:xfrm>
            <a:off x="4422874" y="2092697"/>
            <a:ext cx="2292251" cy="2275278"/>
          </a:xfrm>
          <a:prstGeom prst="rect">
            <a:avLst/>
          </a:prstGeom>
          <a:effectLst>
            <a:innerShdw blurRad="127000">
              <a:schemeClr val="accent1"/>
            </a:innerShdw>
          </a:effectLst>
        </p:spPr>
      </p:pic>
      <p:pic>
        <p:nvPicPr>
          <p:cNvPr id="32" name="Imagen 31">
            <a:extLst>
              <a:ext uri="{FF2B5EF4-FFF2-40B4-BE49-F238E27FC236}">
                <a16:creationId xmlns:a16="http://schemas.microsoft.com/office/drawing/2014/main" id="{07879EC7-45A9-411B-A3F4-984557605B32}"/>
              </a:ext>
            </a:extLst>
          </p:cNvPr>
          <p:cNvPicPr>
            <a:picLocks noChangeAspect="1"/>
          </p:cNvPicPr>
          <p:nvPr/>
        </p:nvPicPr>
        <p:blipFill rotWithShape="1">
          <a:blip r:embed="rId8">
            <a:duotone>
              <a:schemeClr val="accent1">
                <a:shade val="45000"/>
                <a:satMod val="135000"/>
              </a:schemeClr>
              <a:prstClr val="white"/>
            </a:duotone>
            <a:extLst>
              <a:ext uri="{28A0092B-C50C-407E-A947-70E740481C1C}">
                <a14:useLocalDpi xmlns:a14="http://schemas.microsoft.com/office/drawing/2010/main" val="0"/>
              </a:ext>
            </a:extLst>
          </a:blip>
          <a:srcRect l="4314" t="13003" r="5353" b="14458"/>
          <a:stretch/>
        </p:blipFill>
        <p:spPr>
          <a:xfrm>
            <a:off x="6573529" y="4451390"/>
            <a:ext cx="2181225" cy="1800225"/>
          </a:xfrm>
          <a:prstGeom prst="rect">
            <a:avLst/>
          </a:prstGeom>
        </p:spPr>
      </p:pic>
      <p:sp>
        <p:nvSpPr>
          <p:cNvPr id="33" name="Flecha: hacia abajo 32">
            <a:extLst>
              <a:ext uri="{FF2B5EF4-FFF2-40B4-BE49-F238E27FC236}">
                <a16:creationId xmlns:a16="http://schemas.microsoft.com/office/drawing/2014/main" id="{510589C1-41CF-431C-AC39-00BB061BF223}"/>
              </a:ext>
            </a:extLst>
          </p:cNvPr>
          <p:cNvSpPr/>
          <p:nvPr/>
        </p:nvSpPr>
        <p:spPr>
          <a:xfrm rot="18649170">
            <a:off x="5979283" y="4583531"/>
            <a:ext cx="576798" cy="6842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Bocadillo: rectángulo 59">
            <a:extLst>
              <a:ext uri="{FF2B5EF4-FFF2-40B4-BE49-F238E27FC236}">
                <a16:creationId xmlns:a16="http://schemas.microsoft.com/office/drawing/2014/main" id="{2F166C1E-424E-4C67-8AF3-11B61306D24B}"/>
              </a:ext>
            </a:extLst>
          </p:cNvPr>
          <p:cNvSpPr/>
          <p:nvPr/>
        </p:nvSpPr>
        <p:spPr>
          <a:xfrm>
            <a:off x="8856997" y="2113383"/>
            <a:ext cx="2447926" cy="2391073"/>
          </a:xfrm>
          <a:prstGeom prst="wedgeRectCallout">
            <a:avLst>
              <a:gd name="adj1" fmla="val -56683"/>
              <a:gd name="adj2" fmla="val 810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n 34">
            <a:extLst>
              <a:ext uri="{FF2B5EF4-FFF2-40B4-BE49-F238E27FC236}">
                <a16:creationId xmlns:a16="http://schemas.microsoft.com/office/drawing/2014/main" id="{1970D125-2CA4-4D6C-B064-F0C86A59F55D}"/>
              </a:ext>
            </a:extLst>
          </p:cNvPr>
          <p:cNvPicPr>
            <a:picLocks noChangeAspect="1"/>
          </p:cNvPicPr>
          <p:nvPr/>
        </p:nvPicPr>
        <p:blipFill>
          <a:blip r:embed="rId9"/>
          <a:stretch>
            <a:fillRect/>
          </a:stretch>
        </p:blipFill>
        <p:spPr>
          <a:xfrm>
            <a:off x="8909782" y="2166449"/>
            <a:ext cx="2342355" cy="2284941"/>
          </a:xfrm>
          <a:prstGeom prst="rect">
            <a:avLst/>
          </a:prstGeom>
          <a:effectLst>
            <a:innerShdw blurRad="88900">
              <a:schemeClr val="accent1"/>
            </a:innerShdw>
          </a:effectLst>
        </p:spPr>
      </p:pic>
      <p:sp>
        <p:nvSpPr>
          <p:cNvPr id="36" name="CuadroTexto 35">
            <a:extLst>
              <a:ext uri="{FF2B5EF4-FFF2-40B4-BE49-F238E27FC236}">
                <a16:creationId xmlns:a16="http://schemas.microsoft.com/office/drawing/2014/main" id="{808C96DB-5C02-462D-9ED7-26242EEAE3EA}"/>
              </a:ext>
            </a:extLst>
          </p:cNvPr>
          <p:cNvSpPr txBox="1"/>
          <p:nvPr/>
        </p:nvSpPr>
        <p:spPr>
          <a:xfrm>
            <a:off x="6267682" y="814798"/>
            <a:ext cx="5121678" cy="523220"/>
          </a:xfrm>
          <a:prstGeom prst="rect">
            <a:avLst/>
          </a:prstGeom>
          <a:noFill/>
        </p:spPr>
        <p:txBody>
          <a:bodyPr wrap="square" rtlCol="0">
            <a:spAutoFit/>
          </a:bodyPr>
          <a:lstStyle/>
          <a:p>
            <a:r>
              <a:rPr lang="en-US" sz="2800" dirty="0">
                <a:solidFill>
                  <a:schemeClr val="bg1"/>
                </a:solidFill>
              </a:rPr>
              <a:t>To hallucinate the new pixels</a:t>
            </a:r>
          </a:p>
        </p:txBody>
      </p:sp>
    </p:spTree>
    <p:custDataLst>
      <p:tags r:id="rId1"/>
    </p:custDataLst>
    <p:extLst>
      <p:ext uri="{BB962C8B-B14F-4D97-AF65-F5344CB8AC3E}">
        <p14:creationId xmlns:p14="http://schemas.microsoft.com/office/powerpoint/2010/main" val="200268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60" grpId="0" animBg="1"/>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dirty="0">
                <a:solidFill>
                  <a:schemeClr val="bg1"/>
                </a:solidFill>
              </a:rPr>
              <a:t>Conclusions</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6412" cy="598516"/>
          </a:xfrm>
        </p:spPr>
        <p:txBody>
          <a:bodyPr anchor="ctr">
            <a:normAutofit/>
          </a:bodyPr>
          <a:lstStyle/>
          <a:p>
            <a:pPr algn="ctr"/>
            <a:r>
              <a:rPr lang="en-US" sz="2000" dirty="0">
                <a:solidFill>
                  <a:schemeClr val="bg1"/>
                </a:solidFill>
              </a:rPr>
              <a:t>Redirecting the State of the Art</a:t>
            </a:r>
          </a:p>
        </p:txBody>
      </p:sp>
      <p:sp>
        <p:nvSpPr>
          <p:cNvPr id="18" name="Rectángulo: esquinas diagonales redondeadas 17">
            <a:extLst>
              <a:ext uri="{FF2B5EF4-FFF2-40B4-BE49-F238E27FC236}">
                <a16:creationId xmlns:a16="http://schemas.microsoft.com/office/drawing/2014/main" id="{EC2EF13A-2712-4565-A460-DA6E3C401342}"/>
              </a:ext>
            </a:extLst>
          </p:cNvPr>
          <p:cNvSpPr/>
          <p:nvPr/>
        </p:nvSpPr>
        <p:spPr>
          <a:xfrm>
            <a:off x="1272731" y="3115779"/>
            <a:ext cx="3781006" cy="795685"/>
          </a:xfrm>
          <a:prstGeom prst="round2DiagRect">
            <a:avLst>
              <a:gd name="adj1" fmla="val 1666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 of the Art in 2017 and high influence on the current State of the Art </a:t>
            </a:r>
          </a:p>
        </p:txBody>
      </p:sp>
      <p:pic>
        <p:nvPicPr>
          <p:cNvPr id="20" name="Gráfico 19" descr="Corona de laureles">
            <a:extLst>
              <a:ext uri="{FF2B5EF4-FFF2-40B4-BE49-F238E27FC236}">
                <a16:creationId xmlns:a16="http://schemas.microsoft.com/office/drawing/2014/main" id="{09223682-74F3-467B-BA60-4838048734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15531" y="2658579"/>
            <a:ext cx="914400" cy="914400"/>
          </a:xfrm>
          <a:prstGeom prst="rect">
            <a:avLst/>
          </a:prstGeom>
        </p:spPr>
      </p:pic>
      <p:sp>
        <p:nvSpPr>
          <p:cNvPr id="22" name="Rectángulo: esquinas diagonales redondeadas 21">
            <a:extLst>
              <a:ext uri="{FF2B5EF4-FFF2-40B4-BE49-F238E27FC236}">
                <a16:creationId xmlns:a16="http://schemas.microsoft.com/office/drawing/2014/main" id="{123F7D81-942C-40AA-8021-650457751752}"/>
              </a:ext>
            </a:extLst>
          </p:cNvPr>
          <p:cNvSpPr/>
          <p:nvPr/>
        </p:nvSpPr>
        <p:spPr>
          <a:xfrm>
            <a:off x="7267131" y="3115779"/>
            <a:ext cx="3781006" cy="795685"/>
          </a:xfrm>
          <a:prstGeom prst="round2DiagRect">
            <a:avLst>
              <a:gd name="adj1" fmla="val 1666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Redefined the Residual Blocks used in Super-Resolution</a:t>
            </a:r>
          </a:p>
        </p:txBody>
      </p:sp>
      <p:pic>
        <p:nvPicPr>
          <p:cNvPr id="24" name="Gráfico 23" descr="Manual de estrategia">
            <a:extLst>
              <a:ext uri="{FF2B5EF4-FFF2-40B4-BE49-F238E27FC236}">
                <a16:creationId xmlns:a16="http://schemas.microsoft.com/office/drawing/2014/main" id="{D7E4B022-D3CE-41DB-BD5D-FD8C5BD99A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809931" y="2658579"/>
            <a:ext cx="914400" cy="914400"/>
          </a:xfrm>
          <a:prstGeom prst="rect">
            <a:avLst/>
          </a:prstGeom>
        </p:spPr>
      </p:pic>
      <p:sp>
        <p:nvSpPr>
          <p:cNvPr id="11" name="Rectángulo: esquinas diagonales redondeadas 10">
            <a:extLst>
              <a:ext uri="{FF2B5EF4-FFF2-40B4-BE49-F238E27FC236}">
                <a16:creationId xmlns:a16="http://schemas.microsoft.com/office/drawing/2014/main" id="{C8FBE7DD-9DDB-4FBC-9E14-599E8757585C}"/>
              </a:ext>
            </a:extLst>
          </p:cNvPr>
          <p:cNvSpPr/>
          <p:nvPr/>
        </p:nvSpPr>
        <p:spPr>
          <a:xfrm>
            <a:off x="4281220" y="4615143"/>
            <a:ext cx="3781006" cy="795685"/>
          </a:xfrm>
          <a:prstGeom prst="round2DiagRect">
            <a:avLst>
              <a:gd name="adj1" fmla="val 1666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Super-Resolution can have tons of applications</a:t>
            </a:r>
          </a:p>
        </p:txBody>
      </p:sp>
      <p:pic>
        <p:nvPicPr>
          <p:cNvPr id="12" name="Gráfico 11" descr="Smartphone">
            <a:extLst>
              <a:ext uri="{FF2B5EF4-FFF2-40B4-BE49-F238E27FC236}">
                <a16:creationId xmlns:a16="http://schemas.microsoft.com/office/drawing/2014/main" id="{EA9458B3-8FE6-46D8-9E95-8A3C937548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rot="10800000">
            <a:off x="3824020" y="4157943"/>
            <a:ext cx="914400" cy="914400"/>
          </a:xfrm>
          <a:prstGeom prst="rect">
            <a:avLst/>
          </a:prstGeom>
        </p:spPr>
      </p:pic>
    </p:spTree>
    <p:custDataLst>
      <p:tags r:id="rId1"/>
    </p:custDataLst>
    <p:extLst>
      <p:ext uri="{BB962C8B-B14F-4D97-AF65-F5344CB8AC3E}">
        <p14:creationId xmlns:p14="http://schemas.microsoft.com/office/powerpoint/2010/main" val="8813353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n que contiene circuito&#10;&#10;Descripción generada automáticamente">
            <a:extLst>
              <a:ext uri="{FF2B5EF4-FFF2-40B4-BE49-F238E27FC236}">
                <a16:creationId xmlns:a16="http://schemas.microsoft.com/office/drawing/2014/main" id="{A320ACF3-2F3B-41BB-B56A-0C3F417B2BF6}"/>
              </a:ext>
            </a:extLst>
          </p:cNvPr>
          <p:cNvPicPr>
            <a:picLocks noChangeAspect="1"/>
          </p:cNvPicPr>
          <p:nvPr/>
        </p:nvPicPr>
        <p:blipFill rotWithShape="1">
          <a:blip r:embed="rId3"/>
          <a:srcRect r="23298" b="9091"/>
          <a:stretch/>
        </p:blipFill>
        <p:spPr>
          <a:xfrm>
            <a:off x="3523488" y="10"/>
            <a:ext cx="8668512" cy="6857990"/>
          </a:xfrm>
          <a:prstGeom prst="rect">
            <a:avLst/>
          </a:prstGeom>
        </p:spPr>
      </p:pic>
      <p:sp>
        <p:nvSpPr>
          <p:cNvPr id="23" name="Rectangle 1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A8DA91A-2B06-4B66-A949-FC75FABE6706}"/>
              </a:ext>
            </a:extLst>
          </p:cNvPr>
          <p:cNvSpPr>
            <a:spLocks noGrp="1"/>
          </p:cNvSpPr>
          <p:nvPr>
            <p:ph type="ctrTitle"/>
          </p:nvPr>
        </p:nvSpPr>
        <p:spPr>
          <a:xfrm>
            <a:off x="477980" y="1122363"/>
            <a:ext cx="4477841" cy="3204134"/>
          </a:xfrm>
        </p:spPr>
        <p:txBody>
          <a:bodyPr anchor="b">
            <a:normAutofit/>
          </a:bodyPr>
          <a:lstStyle/>
          <a:p>
            <a:r>
              <a:rPr lang="en-US" sz="4800" dirty="0"/>
              <a:t>Thanks for your attendance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2045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n que contiene circuito&#10;&#10;Descripción generada automáticamente">
            <a:extLst>
              <a:ext uri="{FF2B5EF4-FFF2-40B4-BE49-F238E27FC236}">
                <a16:creationId xmlns:a16="http://schemas.microsoft.com/office/drawing/2014/main" id="{A320ACF3-2F3B-41BB-B56A-0C3F417B2BF6}"/>
              </a:ext>
            </a:extLst>
          </p:cNvPr>
          <p:cNvPicPr>
            <a:picLocks noChangeAspect="1"/>
          </p:cNvPicPr>
          <p:nvPr/>
        </p:nvPicPr>
        <p:blipFill rotWithShape="1">
          <a:blip r:embed="rId3"/>
          <a:srcRect r="23298" b="9091"/>
          <a:stretch/>
        </p:blipFill>
        <p:spPr>
          <a:xfrm>
            <a:off x="3523488" y="10"/>
            <a:ext cx="8668512" cy="6857990"/>
          </a:xfrm>
          <a:prstGeom prst="rect">
            <a:avLst/>
          </a:prstGeom>
        </p:spPr>
      </p:pic>
      <p:sp>
        <p:nvSpPr>
          <p:cNvPr id="23" name="Rectangle 1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A8DA91A-2B06-4B66-A949-FC75FABE6706}"/>
              </a:ext>
            </a:extLst>
          </p:cNvPr>
          <p:cNvSpPr>
            <a:spLocks noGrp="1"/>
          </p:cNvSpPr>
          <p:nvPr>
            <p:ph type="ctrTitle"/>
          </p:nvPr>
        </p:nvSpPr>
        <p:spPr>
          <a:xfrm>
            <a:off x="477981" y="1122363"/>
            <a:ext cx="4023360" cy="3204134"/>
          </a:xfrm>
        </p:spPr>
        <p:txBody>
          <a:bodyPr anchor="b">
            <a:normAutofit/>
          </a:bodyPr>
          <a:lstStyle/>
          <a:p>
            <a:r>
              <a:rPr lang="en-US" sz="4800"/>
              <a:t>The Architecture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24647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a:solidFill>
                  <a:schemeClr val="bg1"/>
                </a:solidFill>
              </a:rPr>
              <a:t>Enhancing Deep Residual Networks</a:t>
            </a:r>
            <a:endParaRPr lang="en-US" sz="3700" dirty="0">
              <a:solidFill>
                <a:schemeClr val="bg1"/>
              </a:solidFill>
            </a:endParaRP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0524" cy="598516"/>
          </a:xfrm>
        </p:spPr>
        <p:txBody>
          <a:bodyPr anchor="ctr">
            <a:normAutofit/>
          </a:bodyPr>
          <a:lstStyle/>
          <a:p>
            <a:pPr algn="ctr"/>
            <a:r>
              <a:rPr lang="en-US" sz="2000">
                <a:solidFill>
                  <a:schemeClr val="bg1"/>
                </a:solidFill>
                <a:effectLst>
                  <a:outerShdw blurRad="38100" dist="38100" dir="2700000" algn="tl">
                    <a:srgbClr val="000000">
                      <a:alpha val="43137"/>
                    </a:srgbClr>
                  </a:outerShdw>
                </a:effectLst>
              </a:rPr>
              <a:t>for Single Image Super-Resolution</a:t>
            </a:r>
            <a:endParaRPr lang="en-US" sz="2000" dirty="0">
              <a:solidFill>
                <a:schemeClr val="bg1"/>
              </a:solidFill>
            </a:endParaRPr>
          </a:p>
        </p:txBody>
      </p:sp>
      <p:pic>
        <p:nvPicPr>
          <p:cNvPr id="4" name="Imagen 3">
            <a:extLst>
              <a:ext uri="{FF2B5EF4-FFF2-40B4-BE49-F238E27FC236}">
                <a16:creationId xmlns:a16="http://schemas.microsoft.com/office/drawing/2014/main" id="{CFB31E43-E7C6-4F11-BFEB-4D1278DB3071}"/>
              </a:ext>
            </a:extLst>
          </p:cNvPr>
          <p:cNvPicPr>
            <a:picLocks noChangeAspect="1"/>
          </p:cNvPicPr>
          <p:nvPr/>
        </p:nvPicPr>
        <p:blipFill>
          <a:blip r:embed="rId4">
            <a:clrChange>
              <a:clrFrom>
                <a:srgbClr val="FEFEFE"/>
              </a:clrFrom>
              <a:clrTo>
                <a:srgbClr val="FEFEFE">
                  <a:alpha val="0"/>
                </a:srgbClr>
              </a:clrTo>
            </a:clrChange>
            <a:extLst>
              <a:ext uri="{BEBA8EAE-BF5A-486C-A8C5-ECC9F3942E4B}">
                <a14:imgProps xmlns:a14="http://schemas.microsoft.com/office/drawing/2010/main">
                  <a14:imgLayer r:embed="rId5">
                    <a14:imgEffect>
                      <a14:backgroundRemoval t="2734" b="96875" l="7748" r="94431">
                        <a14:foregroundMark x1="87167" y1="49479" x2="91768" y2="49219"/>
                        <a14:foregroundMark x1="91768" y1="40625" x2="93462" y2="40365"/>
                        <a14:foregroundMark x1="85956" y1="32682" x2="49153" y2="32682"/>
                        <a14:foregroundMark x1="80387" y1="57682" x2="52058" y2="57031"/>
                        <a14:foregroundMark x1="46601" y1="68966" x2="45278" y2="69271"/>
                        <a14:foregroundMark x1="48790" y1="68461" x2="48001" y2="68643"/>
                        <a14:foregroundMark x1="58111" y1="65625" x2="59056" y2="65586"/>
                        <a14:foregroundMark x1="33898" y1="71094" x2="33898" y2="66797"/>
                        <a14:foregroundMark x1="39356" y1="13813" x2="46247" y2="14714"/>
                        <a14:foregroundMark x1="32688" y1="5700" x2="32688" y2="4948"/>
                        <a14:foregroundMark x1="32688" y1="8333" x2="32688" y2="7504"/>
                        <a14:foregroundMark x1="51332" y1="40625" x2="85956" y2="40365"/>
                        <a14:foregroundMark x1="85956" y1="40365" x2="95157" y2="40365"/>
                        <a14:foregroundMark x1="16223" y1="78776" x2="42131" y2="78385"/>
                        <a14:foregroundMark x1="42131" y1="78385" x2="48668" y2="78385"/>
                        <a14:foregroundMark x1="19613" y1="90365" x2="53027" y2="90885"/>
                        <a14:foregroundMark x1="8232" y1="76302" x2="33898" y2="76563"/>
                        <a14:foregroundMark x1="33898" y1="76563" x2="53027" y2="76302"/>
                        <a14:foregroundMark x1="33172" y1="84245" x2="31487" y2="83037"/>
                        <a14:foregroundMark x1="33898" y1="94922" x2="33898" y2="97005"/>
                        <a14:foregroundMark x1="35835" y1="74740" x2="53753" y2="75000"/>
                        <a14:foregroundMark x1="38983" y1="71354" x2="42131" y2="70443"/>
                        <a14:foregroundMark x1="49153" y1="68490" x2="51822" y2="67724"/>
                        <a14:foregroundMark x1="59080" y1="65234" x2="64165" y2="63672"/>
                        <a14:foregroundMark x1="32930" y1="8464" x2="32930" y2="8464"/>
                        <a14:foregroundMark x1="32073" y1="8104" x2="33898" y2="8594"/>
                        <a14:foregroundMark x1="33227" y1="6163" x2="33414" y2="2734"/>
                        <a14:foregroundMark x1="48426" y1="22005" x2="75303" y2="22135"/>
                        <a14:foregroundMark x1="93705" y1="30859" x2="94189" y2="29948"/>
                        <a14:foregroundMark x1="93705" y1="32292" x2="94189" y2="31120"/>
                        <a14:foregroundMark x1="93947" y1="26953" x2="93947" y2="22266"/>
                        <a14:foregroundMark x1="33414" y1="7031" x2="33172" y2="5208"/>
                        <a14:backgroundMark x1="62914" y1="65077" x2="64649" y2="64844"/>
                        <a14:backgroundMark x1="49637" y1="66927" x2="49522" y2="66906"/>
                        <a14:backgroundMark x1="65860" y1="65625" x2="61017" y2="66797"/>
                        <a14:backgroundMark x1="49395" y1="67839" x2="49811" y2="67759"/>
                        <a14:backgroundMark x1="32446" y1="81771" x2="31719" y2="83073"/>
                        <a14:backgroundMark x1="31961" y1="7161" x2="32688" y2="4427"/>
                        <a14:backgroundMark x1="31961" y1="6250" x2="33414" y2="6380"/>
                        <a14:backgroundMark x1="32332" y1="7433" x2="32930" y2="5078"/>
                        <a14:backgroundMark x1="92010" y1="29036" x2="95157" y2="29036"/>
                        <a14:backgroundMark x1="31719" y1="8594" x2="30751" y2="7031"/>
                        <a14:backgroundMark x1="32688" y1="9115" x2="28571" y2="7161"/>
                        <a14:backgroundMark x1="32203" y1="8724" x2="30024" y2="7031"/>
                        <a14:backgroundMark x1="32203" y1="7161" x2="33172" y2="7031"/>
                        <a14:backgroundMark x1="39709" y1="14193" x2="37046" y2="13542"/>
                        <a14:backgroundMark x1="53269" y1="68229" x2="54479" y2="67318"/>
                        <a14:backgroundMark x1="51332" y1="68229" x2="54722" y2="67578"/>
                        <a14:backgroundMark x1="50121" y1="69531" x2="52785" y2="67969"/>
                      </a14:backgroundRemoval>
                    </a14:imgEffect>
                  </a14:imgLayer>
                </a14:imgProps>
              </a:ext>
            </a:extLst>
          </a:blip>
          <a:stretch>
            <a:fillRect/>
          </a:stretch>
        </p:blipFill>
        <p:spPr>
          <a:xfrm>
            <a:off x="1313648" y="2232832"/>
            <a:ext cx="1990661" cy="3701762"/>
          </a:xfrm>
          <a:prstGeom prst="rect">
            <a:avLst/>
          </a:prstGeom>
        </p:spPr>
      </p:pic>
      <p:pic>
        <p:nvPicPr>
          <p:cNvPr id="5" name="Imagen 4">
            <a:extLst>
              <a:ext uri="{FF2B5EF4-FFF2-40B4-BE49-F238E27FC236}">
                <a16:creationId xmlns:a16="http://schemas.microsoft.com/office/drawing/2014/main" id="{A607759E-581F-438B-BC1B-7314C6897505}"/>
              </a:ext>
            </a:extLst>
          </p:cNvPr>
          <p:cNvPicPr>
            <a:picLocks noChangeAspect="1"/>
          </p:cNvPicPr>
          <p:nvPr/>
        </p:nvPicPr>
        <p:blipFill>
          <a:blip r:embed="rId6">
            <a:clrChange>
              <a:clrFrom>
                <a:srgbClr val="FEFEFE"/>
              </a:clrFrom>
              <a:clrTo>
                <a:srgbClr val="FEFEFE">
                  <a:alpha val="0"/>
                </a:srgbClr>
              </a:clrTo>
            </a:clrChange>
            <a:extLst>
              <a:ext uri="{BEBA8EAE-BF5A-486C-A8C5-ECC9F3942E4B}">
                <a14:imgProps xmlns:a14="http://schemas.microsoft.com/office/drawing/2010/main">
                  <a14:imgLayer r:embed="rId7">
                    <a14:imgEffect>
                      <a14:backgroundRemoval t="3670" b="98296" l="9404" r="97936">
                        <a14:foregroundMark x1="52982" y1="24115" x2="78440" y2="24509"/>
                        <a14:foregroundMark x1="64220" y1="18087" x2="60216" y2="17800"/>
                        <a14:foregroundMark x1="53899" y1="31455" x2="75229" y2="32110"/>
                        <a14:foregroundMark x1="97876" y1="42717" x2="98165" y2="42726"/>
                        <a14:foregroundMark x1="95280" y1="42636" x2="97111" y2="42693"/>
                        <a14:foregroundMark x1="51835" y1="41284" x2="94508" y2="42612"/>
                        <a14:foregroundMark x1="53899" y1="46396" x2="70413" y2="48493"/>
                        <a14:foregroundMark x1="50688" y1="58322" x2="84404" y2="57667"/>
                        <a14:foregroundMark x1="18807" y1="77195" x2="61009" y2="77851"/>
                        <a14:foregroundMark x1="41055" y1="71691" x2="45825" y2="70609"/>
                        <a14:foregroundMark x1="65596" y1="63827" x2="63525" y2="64737"/>
                        <a14:foregroundMark x1="34862" y1="68794" x2="34862" y2="66804"/>
                        <a14:foregroundMark x1="34862" y1="72084" x2="34862" y2="70388"/>
                        <a14:foregroundMark x1="35321" y1="8257" x2="34862" y2="3670"/>
                        <a14:foregroundMark x1="53028" y1="15526" x2="53440" y2="15596"/>
                        <a14:foregroundMark x1="41055" y1="13499" x2="49787" y2="14977"/>
                        <a14:foregroundMark x1="12385" y1="76933" x2="36468" y2="74181"/>
                        <a14:foregroundMark x1="36468" y1="74181" x2="52294" y2="75754"/>
                        <a14:foregroundMark x1="35780" y1="98296" x2="36468" y2="93447"/>
                        <a14:backgroundMark x1="50000" y1="14810" x2="53440" y2="15203"/>
                        <a14:backgroundMark x1="59862" y1="18611" x2="57798" y2="18087"/>
                        <a14:backgroundMark x1="61009" y1="18611" x2="58945" y2="18349"/>
                        <a14:backgroundMark x1="63991" y1="65007" x2="46789" y2="71166"/>
                        <a14:backgroundMark x1="34174" y1="69201" x2="33028" y2="63827"/>
                        <a14:backgroundMark x1="34633" y1="68545" x2="33486" y2="65007"/>
                        <a14:backgroundMark x1="33716" y1="64089" x2="34174" y2="66841"/>
                        <a14:backgroundMark x1="36468" y1="96461" x2="36468" y2="93054"/>
                        <a14:backgroundMark x1="95413" y1="42988" x2="95642" y2="40498"/>
                        <a14:backgroundMark x1="97248" y1="43775" x2="98394" y2="40498"/>
                        <a14:backgroundMark x1="98624" y1="43644" x2="97018" y2="38139"/>
                        <a14:backgroundMark x1="97018" y1="43250" x2="94954" y2="39450"/>
                        <a14:backgroundMark x1="94954" y1="43381" x2="94495" y2="41284"/>
                        <a14:backgroundMark x1="93807" y1="43250" x2="93807" y2="41415"/>
                      </a14:backgroundRemoval>
                    </a14:imgEffect>
                  </a14:imgLayer>
                </a14:imgProps>
              </a:ext>
            </a:extLst>
          </a:blip>
          <a:stretch>
            <a:fillRect/>
          </a:stretch>
        </p:blipFill>
        <p:spPr>
          <a:xfrm>
            <a:off x="4773828" y="2232832"/>
            <a:ext cx="2115293" cy="3701762"/>
          </a:xfrm>
          <a:prstGeom prst="rect">
            <a:avLst/>
          </a:prstGeom>
        </p:spPr>
      </p:pic>
      <p:pic>
        <p:nvPicPr>
          <p:cNvPr id="6" name="Imagen 5">
            <a:extLst>
              <a:ext uri="{FF2B5EF4-FFF2-40B4-BE49-F238E27FC236}">
                <a16:creationId xmlns:a16="http://schemas.microsoft.com/office/drawing/2014/main" id="{61A2F44A-264C-40BE-B5AC-7238B230A218}"/>
              </a:ext>
            </a:extLst>
          </p:cNvPr>
          <p:cNvPicPr>
            <a:picLocks noChangeAspect="1"/>
          </p:cNvPicPr>
          <p:nvPr/>
        </p:nvPicPr>
        <p:blipFill>
          <a:blip r:embed="rId8">
            <a:clrChange>
              <a:clrFrom>
                <a:srgbClr val="FEFEFE"/>
              </a:clrFrom>
              <a:clrTo>
                <a:srgbClr val="FEFEFE">
                  <a:alpha val="0"/>
                </a:srgbClr>
              </a:clrTo>
            </a:clrChange>
            <a:extLst>
              <a:ext uri="{BEBA8EAE-BF5A-486C-A8C5-ECC9F3942E4B}">
                <a14:imgProps xmlns:a14="http://schemas.microsoft.com/office/drawing/2010/main">
                  <a14:imgLayer r:embed="rId9">
                    <a14:imgEffect>
                      <a14:backgroundRemoval t="2097" b="96330" l="10000" r="90909">
                        <a14:foregroundMark x1="89545" y1="39187" x2="90000" y2="38008"/>
                        <a14:foregroundMark x1="84773" y1="31717" x2="43864" y2="31062"/>
                        <a14:foregroundMark x1="50000" y1="49017" x2="84318" y2="49148"/>
                        <a14:foregroundMark x1="84318" y1="49148" x2="84318" y2="49279"/>
                        <a14:foregroundMark x1="12727" y1="77457" x2="36591" y2="77457"/>
                        <a14:foregroundMark x1="36591" y1="77457" x2="49091" y2="76278"/>
                        <a14:foregroundMark x1="55227" y1="74705" x2="10682" y2="76540"/>
                        <a14:foregroundMark x1="14318" y1="75623" x2="33409" y2="76540"/>
                        <a14:foregroundMark x1="21136" y1="78375" x2="43409" y2="78899"/>
                        <a14:foregroundMark x1="43409" y1="78899" x2="56364" y2="78637"/>
                        <a14:foregroundMark x1="41364" y1="70249" x2="45000" y2="68152"/>
                        <a14:foregroundMark x1="59998" y1="57713" x2="61591" y2="56488"/>
                        <a14:foregroundMark x1="58864" y1="58585" x2="59813" y2="57855"/>
                        <a14:foregroundMark x1="63417" y1="55059" x2="62695" y2="55244"/>
                        <a14:foregroundMark x1="47730" y1="66480" x2="45000" y2="68152"/>
                        <a14:foregroundMark x1="34091" y1="70904" x2="34091" y2="57667"/>
                        <a14:foregroundMark x1="34091" y1="12582" x2="34091" y2="23984"/>
                        <a14:foregroundMark x1="50682" y1="34469" x2="54638" y2="35039"/>
                        <a14:foregroundMark x1="83182" y1="34076" x2="72955" y2="34993"/>
                        <a14:foregroundMark x1="50060" y1="19399" x2="49091" y2="18873"/>
                        <a14:foregroundMark x1="47955" y1="17038" x2="44573" y2="15559"/>
                        <a14:foregroundMark x1="34091" y1="34993" x2="35682" y2="28178"/>
                        <a14:foregroundMark x1="33409" y1="2631" x2="33409" y2="2097"/>
                        <a14:foregroundMark x1="33409" y1="6837" x2="33409" y2="6160"/>
                        <a14:foregroundMark x1="33409" y1="7471" x2="33409" y2="7015"/>
                        <a14:foregroundMark x1="35000" y1="96592" x2="35682" y2="80734"/>
                        <a14:foregroundMark x1="90909" y1="49279" x2="90909" y2="47575"/>
                        <a14:foregroundMark x1="90909" y1="38925" x2="90909" y2="38008"/>
                        <a14:foregroundMark x1="63864" y1="25033" x2="59773" y2="23067"/>
                        <a14:foregroundMark x1="35026" y1="4325" x2="35455" y2="2097"/>
                        <a14:foregroundMark x1="33409" y1="3932" x2="33533" y2="4325"/>
                        <a14:foregroundMark x1="33994" y1="4325" x2="34318" y2="2359"/>
                        <a14:foregroundMark x1="82500" y1="45478" x2="79091" y2="45347"/>
                        <a14:foregroundMark x1="57273" y1="79554" x2="53409" y2="79292"/>
                        <a14:foregroundMark x1="66136" y1="26474" x2="66136" y2="26474"/>
                        <a14:foregroundMark x1="65455" y1="26474" x2="65455" y2="26474"/>
                        <a14:foregroundMark x1="65909" y1="26474" x2="65227" y2="26212"/>
                        <a14:foregroundMark x1="65909" y1="26606" x2="65455" y2="26474"/>
                        <a14:foregroundMark x1="64818" y1="26474" x2="65455" y2="26474"/>
                        <a14:foregroundMark x1="77955" y1="45609" x2="79545" y2="45478"/>
                        <a14:foregroundMark x1="78864" y1="45478" x2="77273" y2="45085"/>
                        <a14:foregroundMark x1="61591" y1="56225" x2="62273" y2="55832"/>
                        <a14:foregroundMark x1="61922" y1="55885" x2="61818" y2="56094"/>
                        <a14:backgroundMark x1="57500" y1="23722" x2="49773" y2="19004"/>
                        <a14:backgroundMark x1="57692" y1="23356" x2="59091" y2="24115"/>
                        <a14:backgroundMark x1="62955" y1="26212" x2="61630" y2="25493"/>
                        <a14:backgroundMark x1="45227" y1="16383" x2="39091" y2="13893"/>
                        <a14:backgroundMark x1="32045" y1="6291" x2="32955" y2="5636"/>
                        <a14:backgroundMark x1="61136" y1="43906" x2="65227" y2="43906"/>
                        <a14:backgroundMark x1="51591" y1="65269" x2="55909" y2="61992"/>
                        <a14:backgroundMark x1="53409" y1="63041" x2="50455" y2="67104"/>
                        <a14:backgroundMark x1="61351" y1="55029" x2="62727" y2="53997"/>
                        <a14:backgroundMark x1="58182" y1="57405" x2="60263" y2="55845"/>
                        <a14:backgroundMark x1="32273" y1="3145" x2="33601" y2="3912"/>
                        <a14:backgroundMark x1="33182" y1="7602" x2="33182" y2="8257"/>
                        <a14:backgroundMark x1="33182" y1="5636" x2="33409" y2="2359"/>
                        <a14:backgroundMark x1="33409" y1="5636" x2="32727" y2="4456"/>
                        <a14:backgroundMark x1="56591" y1="35911" x2="59545" y2="35911"/>
                        <a14:backgroundMark x1="65909" y1="54784" x2="64545" y2="55570"/>
                        <a14:backgroundMark x1="33182" y1="6291" x2="32727" y2="3408"/>
                        <a14:backgroundMark x1="32727" y1="5767" x2="29091" y2="1048"/>
                        <a14:backgroundMark x1="33182" y1="4325" x2="33182" y2="6160"/>
                        <a14:backgroundMark x1="87500" y1="73001" x2="87500" y2="79685"/>
                        <a14:backgroundMark x1="63182" y1="26999" x2="64235" y2="26756"/>
                        <a14:backgroundMark x1="60909" y1="54915" x2="61818" y2="54784"/>
                        <a14:backgroundMark x1="61591" y1="55046" x2="61364" y2="55832"/>
                        <a14:backgroundMark x1="56591" y1="35780" x2="55455" y2="35780"/>
                        <a14:backgroundMark x1="59318" y1="35911" x2="56136" y2="35911"/>
                        <a14:backgroundMark x1="65909" y1="27654" x2="61591" y2="26868"/>
                      </a14:backgroundRemoval>
                    </a14:imgEffect>
                  </a14:imgLayer>
                </a14:imgProps>
              </a:ext>
            </a:extLst>
          </a:blip>
          <a:stretch>
            <a:fillRect/>
          </a:stretch>
        </p:blipFill>
        <p:spPr>
          <a:xfrm>
            <a:off x="8108645" y="2232831"/>
            <a:ext cx="2179740" cy="3779867"/>
          </a:xfrm>
          <a:prstGeom prst="rect">
            <a:avLst/>
          </a:prstGeom>
        </p:spPr>
      </p:pic>
      <p:sp>
        <p:nvSpPr>
          <p:cNvPr id="8" name="CuadroTexto 7">
            <a:extLst>
              <a:ext uri="{FF2B5EF4-FFF2-40B4-BE49-F238E27FC236}">
                <a16:creationId xmlns:a16="http://schemas.microsoft.com/office/drawing/2014/main" id="{B420B95B-FE3C-4D56-BFB6-E21F49D51743}"/>
              </a:ext>
            </a:extLst>
          </p:cNvPr>
          <p:cNvSpPr txBox="1"/>
          <p:nvPr/>
        </p:nvSpPr>
        <p:spPr>
          <a:xfrm>
            <a:off x="975427" y="5962209"/>
            <a:ext cx="2038928" cy="646331"/>
          </a:xfrm>
          <a:prstGeom prst="rect">
            <a:avLst/>
          </a:prstGeom>
          <a:noFill/>
        </p:spPr>
        <p:txBody>
          <a:bodyPr wrap="square" rtlCol="0">
            <a:spAutoFit/>
          </a:bodyPr>
          <a:lstStyle/>
          <a:p>
            <a:pPr algn="ctr"/>
            <a:r>
              <a:rPr lang="en-US" dirty="0">
                <a:solidFill>
                  <a:schemeClr val="bg1"/>
                </a:solidFill>
              </a:rPr>
              <a:t>Original Residual Block</a:t>
            </a:r>
          </a:p>
        </p:txBody>
      </p:sp>
      <p:sp>
        <p:nvSpPr>
          <p:cNvPr id="15" name="CuadroTexto 14">
            <a:extLst>
              <a:ext uri="{FF2B5EF4-FFF2-40B4-BE49-F238E27FC236}">
                <a16:creationId xmlns:a16="http://schemas.microsoft.com/office/drawing/2014/main" id="{C9B7E289-A45C-4A59-BF53-2A2BA2DF381E}"/>
              </a:ext>
            </a:extLst>
          </p:cNvPr>
          <p:cNvSpPr txBox="1"/>
          <p:nvPr/>
        </p:nvSpPr>
        <p:spPr>
          <a:xfrm>
            <a:off x="4538518" y="5976103"/>
            <a:ext cx="2038928" cy="646331"/>
          </a:xfrm>
          <a:prstGeom prst="rect">
            <a:avLst/>
          </a:prstGeom>
          <a:noFill/>
        </p:spPr>
        <p:txBody>
          <a:bodyPr wrap="square" rtlCol="0">
            <a:spAutoFit/>
          </a:bodyPr>
          <a:lstStyle/>
          <a:p>
            <a:pPr algn="ctr"/>
            <a:r>
              <a:rPr lang="en-US" dirty="0">
                <a:solidFill>
                  <a:schemeClr val="bg1"/>
                </a:solidFill>
              </a:rPr>
              <a:t>Super-Resolution Residual Block</a:t>
            </a:r>
          </a:p>
        </p:txBody>
      </p:sp>
      <p:sp>
        <p:nvSpPr>
          <p:cNvPr id="16" name="CuadroTexto 15">
            <a:extLst>
              <a:ext uri="{FF2B5EF4-FFF2-40B4-BE49-F238E27FC236}">
                <a16:creationId xmlns:a16="http://schemas.microsoft.com/office/drawing/2014/main" id="{6228E114-3222-4F2C-8F7F-29788E96E025}"/>
              </a:ext>
            </a:extLst>
          </p:cNvPr>
          <p:cNvSpPr txBox="1"/>
          <p:nvPr/>
        </p:nvSpPr>
        <p:spPr>
          <a:xfrm>
            <a:off x="7855527" y="5980585"/>
            <a:ext cx="2038928" cy="646331"/>
          </a:xfrm>
          <a:prstGeom prst="rect">
            <a:avLst/>
          </a:prstGeom>
          <a:noFill/>
        </p:spPr>
        <p:txBody>
          <a:bodyPr wrap="square" rtlCol="0">
            <a:spAutoFit/>
          </a:bodyPr>
          <a:lstStyle/>
          <a:p>
            <a:pPr algn="ctr"/>
            <a:r>
              <a:rPr lang="en-US" dirty="0">
                <a:solidFill>
                  <a:schemeClr val="bg1"/>
                </a:solidFill>
              </a:rPr>
              <a:t>New Proposed Residual Block</a:t>
            </a:r>
          </a:p>
        </p:txBody>
      </p:sp>
      <p:sp>
        <p:nvSpPr>
          <p:cNvPr id="9" name="Cruz 8">
            <a:extLst>
              <a:ext uri="{FF2B5EF4-FFF2-40B4-BE49-F238E27FC236}">
                <a16:creationId xmlns:a16="http://schemas.microsoft.com/office/drawing/2014/main" id="{2815D894-D58D-42E1-B221-A81F766AB679}"/>
              </a:ext>
            </a:extLst>
          </p:cNvPr>
          <p:cNvSpPr/>
          <p:nvPr/>
        </p:nvSpPr>
        <p:spPr>
          <a:xfrm rot="2732042">
            <a:off x="1718310" y="5279170"/>
            <a:ext cx="540514" cy="544406"/>
          </a:xfrm>
          <a:prstGeom prst="plus">
            <a:avLst>
              <a:gd name="adj" fmla="val 398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a la derecha 10">
            <a:extLst>
              <a:ext uri="{FF2B5EF4-FFF2-40B4-BE49-F238E27FC236}">
                <a16:creationId xmlns:a16="http://schemas.microsoft.com/office/drawing/2014/main" id="{4BB0EBC3-60C8-4082-87AC-66DBB51F0E44}"/>
              </a:ext>
            </a:extLst>
          </p:cNvPr>
          <p:cNvSpPr/>
          <p:nvPr/>
        </p:nvSpPr>
        <p:spPr>
          <a:xfrm>
            <a:off x="3710457" y="3429000"/>
            <a:ext cx="1091318" cy="766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uz 19">
            <a:extLst>
              <a:ext uri="{FF2B5EF4-FFF2-40B4-BE49-F238E27FC236}">
                <a16:creationId xmlns:a16="http://schemas.microsoft.com/office/drawing/2014/main" id="{75AF1EA3-4091-4AA7-9E85-D7E5EAF024F6}"/>
              </a:ext>
            </a:extLst>
          </p:cNvPr>
          <p:cNvSpPr/>
          <p:nvPr/>
        </p:nvSpPr>
        <p:spPr>
          <a:xfrm rot="2726822">
            <a:off x="5934773" y="4105400"/>
            <a:ext cx="540514" cy="544406"/>
          </a:xfrm>
          <a:prstGeom prst="plus">
            <a:avLst>
              <a:gd name="adj" fmla="val 398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uz 21">
            <a:extLst>
              <a:ext uri="{FF2B5EF4-FFF2-40B4-BE49-F238E27FC236}">
                <a16:creationId xmlns:a16="http://schemas.microsoft.com/office/drawing/2014/main" id="{DF791C8B-5A91-4399-A5C5-5FFE2AF2ECE6}"/>
              </a:ext>
            </a:extLst>
          </p:cNvPr>
          <p:cNvSpPr/>
          <p:nvPr/>
        </p:nvSpPr>
        <p:spPr>
          <a:xfrm rot="2726822">
            <a:off x="5934773" y="3170478"/>
            <a:ext cx="540514" cy="544406"/>
          </a:xfrm>
          <a:prstGeom prst="plus">
            <a:avLst>
              <a:gd name="adj" fmla="val 398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echa: a la derecha 23">
            <a:extLst>
              <a:ext uri="{FF2B5EF4-FFF2-40B4-BE49-F238E27FC236}">
                <a16:creationId xmlns:a16="http://schemas.microsoft.com/office/drawing/2014/main" id="{98F1EFE7-95C8-4551-94EB-6530380C5AE5}"/>
              </a:ext>
            </a:extLst>
          </p:cNvPr>
          <p:cNvSpPr/>
          <p:nvPr/>
        </p:nvSpPr>
        <p:spPr>
          <a:xfrm>
            <a:off x="7178780" y="3464804"/>
            <a:ext cx="1091318" cy="766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5596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2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9" grpId="0" animBg="1"/>
      <p:bldP spid="11" grpId="0" animBg="1"/>
      <p:bldP spid="20" grpId="0" animBg="1"/>
      <p:bldP spid="22"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dirty="0">
                <a:solidFill>
                  <a:schemeClr val="bg1"/>
                </a:solidFill>
              </a:rPr>
              <a:t>Reasons to delete BN Layers</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0524" cy="598516"/>
          </a:xfrm>
        </p:spPr>
        <p:txBody>
          <a:bodyPr anchor="ctr">
            <a:normAutofit/>
          </a:bodyPr>
          <a:lstStyle/>
          <a:p>
            <a:pPr algn="ctr"/>
            <a:r>
              <a:rPr lang="en-US" sz="2000" dirty="0">
                <a:solidFill>
                  <a:schemeClr val="bg1"/>
                </a:solidFill>
                <a:effectLst>
                  <a:outerShdw blurRad="38100" dist="38100" dir="2700000" algn="tl">
                    <a:srgbClr val="000000">
                      <a:alpha val="43137"/>
                    </a:srgbClr>
                  </a:outerShdw>
                </a:effectLst>
              </a:rPr>
              <a:t>Why they are counterproductive?</a:t>
            </a:r>
            <a:endParaRPr lang="en-US" sz="2000" dirty="0">
              <a:solidFill>
                <a:schemeClr val="bg1"/>
              </a:solidFill>
            </a:endParaRPr>
          </a:p>
        </p:txBody>
      </p:sp>
      <p:sp>
        <p:nvSpPr>
          <p:cNvPr id="26" name="Rectángulo: esquinas diagonales redondeadas 25">
            <a:extLst>
              <a:ext uri="{FF2B5EF4-FFF2-40B4-BE49-F238E27FC236}">
                <a16:creationId xmlns:a16="http://schemas.microsoft.com/office/drawing/2014/main" id="{5A43FBA4-3A3E-4211-9774-6D75B390E43C}"/>
              </a:ext>
            </a:extLst>
          </p:cNvPr>
          <p:cNvSpPr/>
          <p:nvPr/>
        </p:nvSpPr>
        <p:spPr>
          <a:xfrm>
            <a:off x="7130253" y="3146093"/>
            <a:ext cx="3781006" cy="795685"/>
          </a:xfrm>
          <a:prstGeom prst="round2DiagRect">
            <a:avLst>
              <a:gd name="adj1" fmla="val 1666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normalizing features they get rid of the range flexibility</a:t>
            </a:r>
          </a:p>
        </p:txBody>
      </p:sp>
      <p:sp>
        <p:nvSpPr>
          <p:cNvPr id="27" name="Rectángulo: esquinas diagonales redondeadas 26">
            <a:extLst>
              <a:ext uri="{FF2B5EF4-FFF2-40B4-BE49-F238E27FC236}">
                <a16:creationId xmlns:a16="http://schemas.microsoft.com/office/drawing/2014/main" id="{9B032C36-3E16-4080-BEC6-627CBC01D786}"/>
              </a:ext>
            </a:extLst>
          </p:cNvPr>
          <p:cNvSpPr/>
          <p:nvPr/>
        </p:nvSpPr>
        <p:spPr>
          <a:xfrm>
            <a:off x="7130253" y="4604203"/>
            <a:ext cx="3781006" cy="795685"/>
          </a:xfrm>
          <a:prstGeom prst="round2DiagRect">
            <a:avLst>
              <a:gd name="adj1" fmla="val 1666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They supposed up to 40% of the GPU memory usage</a:t>
            </a:r>
          </a:p>
        </p:txBody>
      </p:sp>
      <p:pic>
        <p:nvPicPr>
          <p:cNvPr id="13" name="Gráfico 12" descr="Base de datos">
            <a:extLst>
              <a:ext uri="{FF2B5EF4-FFF2-40B4-BE49-F238E27FC236}">
                <a16:creationId xmlns:a16="http://schemas.microsoft.com/office/drawing/2014/main" id="{3DF9367A-EB65-4409-B8DE-C09D9BDE23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1649" y="4044654"/>
            <a:ext cx="914400" cy="914400"/>
          </a:xfrm>
          <a:prstGeom prst="rect">
            <a:avLst/>
          </a:prstGeom>
        </p:spPr>
      </p:pic>
      <p:pic>
        <p:nvPicPr>
          <p:cNvPr id="17" name="Gráfico 16" descr="Sierra">
            <a:extLst>
              <a:ext uri="{FF2B5EF4-FFF2-40B4-BE49-F238E27FC236}">
                <a16:creationId xmlns:a16="http://schemas.microsoft.com/office/drawing/2014/main" id="{B23A5370-A99E-4542-911D-126413325B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12799" y="2813355"/>
            <a:ext cx="914400" cy="914400"/>
          </a:xfrm>
          <a:prstGeom prst="rect">
            <a:avLst/>
          </a:prstGeom>
        </p:spPr>
      </p:pic>
      <p:pic>
        <p:nvPicPr>
          <p:cNvPr id="25" name="Imagen 24">
            <a:extLst>
              <a:ext uri="{FF2B5EF4-FFF2-40B4-BE49-F238E27FC236}">
                <a16:creationId xmlns:a16="http://schemas.microsoft.com/office/drawing/2014/main" id="{BB33FB7C-B0A6-45C9-AFB3-0556CBFFA920}"/>
              </a:ext>
            </a:extLst>
          </p:cNvPr>
          <p:cNvPicPr>
            <a:picLocks noChangeAspect="1"/>
          </p:cNvPicPr>
          <p:nvPr/>
        </p:nvPicPr>
        <p:blipFill>
          <a:blip r:embed="rId8">
            <a:clrChange>
              <a:clrFrom>
                <a:srgbClr val="FEFEFE"/>
              </a:clrFrom>
              <a:clrTo>
                <a:srgbClr val="FEFEFE">
                  <a:alpha val="0"/>
                </a:srgbClr>
              </a:clrTo>
            </a:clrChange>
            <a:extLst>
              <a:ext uri="{BEBA8EAE-BF5A-486C-A8C5-ECC9F3942E4B}">
                <a14:imgProps xmlns:a14="http://schemas.microsoft.com/office/drawing/2010/main">
                  <a14:imgLayer r:embed="rId9">
                    <a14:imgEffect>
                      <a14:backgroundRemoval t="3670" b="98296" l="9404" r="97936">
                        <a14:foregroundMark x1="52982" y1="24115" x2="78440" y2="24509"/>
                        <a14:foregroundMark x1="64220" y1="18087" x2="58716" y2="17693"/>
                        <a14:foregroundMark x1="53899" y1="31455" x2="75229" y2="32110"/>
                        <a14:foregroundMark x1="94919" y1="42625" x2="95447" y2="42641"/>
                        <a14:foregroundMark x1="51835" y1="41284" x2="93333" y2="42575"/>
                        <a14:foregroundMark x1="53899" y1="46396" x2="70413" y2="48493"/>
                        <a14:foregroundMark x1="50688" y1="58322" x2="84404" y2="57667"/>
                        <a14:foregroundMark x1="18807" y1="77195" x2="61009" y2="77851"/>
                        <a14:foregroundMark x1="41055" y1="71691" x2="45830" y2="70608"/>
                        <a14:foregroundMark x1="65596" y1="63827" x2="64168" y2="64454"/>
                        <a14:foregroundMark x1="34862" y1="72084" x2="34862" y2="71340"/>
                        <a14:foregroundMark x1="35321" y1="8257" x2="34862" y2="3670"/>
                        <a14:foregroundMark x1="41055" y1="13499" x2="50882" y2="15163"/>
                        <a14:foregroundMark x1="35609" y1="74279" x2="36468" y2="74181"/>
                        <a14:foregroundMark x1="12385" y1="76933" x2="35575" y2="74283"/>
                        <a14:foregroundMark x1="36468" y1="74181" x2="52294" y2="75754"/>
                        <a14:foregroundMark x1="35932" y1="97223" x2="36073" y2="96231"/>
                        <a14:foregroundMark x1="35780" y1="98296" x2="35899" y2="97459"/>
                        <a14:foregroundMark x1="35407" y1="64427" x2="35988" y2="62881"/>
                        <a14:foregroundMark x1="35321" y1="92529" x2="35321" y2="92005"/>
                        <a14:foregroundMark x1="54587" y1="16252" x2="54587" y2="16252"/>
                        <a14:foregroundMark x1="53899" y1="15727" x2="53899" y2="15727"/>
                        <a14:foregroundMark x1="51096" y1="15010" x2="50459" y2="14679"/>
                        <a14:foregroundMark x1="35248" y1="64419" x2="34862" y2="64089"/>
                        <a14:foregroundMark x1="35490" y1="64432" x2="35321" y2="63565"/>
                        <a14:foregroundMark x1="34807" y1="64396" x2="34862" y2="63958"/>
                        <a14:foregroundMark x1="35732" y1="64444" x2="36009" y2="62779"/>
                        <a14:foregroundMark x1="35092" y1="68283" x2="35251" y2="67326"/>
                        <a14:foregroundMark x1="36157" y1="67463" x2="36468" y2="68676"/>
                        <a14:foregroundMark x1="35092" y1="63303" x2="35379" y2="64426"/>
                        <a14:foregroundMark x1="59633" y1="65924" x2="56881" y2="66448"/>
                        <a14:foregroundMark x1="11468" y1="79948" x2="10780" y2="80079"/>
                        <a14:foregroundMark x1="18119" y1="79685" x2="22248" y2="79685"/>
                        <a14:foregroundMark x1="23165" y1="79817" x2="25688" y2="80079"/>
                        <a14:foregroundMark x1="30046" y1="79685" x2="36009" y2="80210"/>
                        <a14:foregroundMark x1="36770" y1="63244" x2="37385" y2="63303"/>
                        <a14:foregroundMark x1="36009" y1="63172" x2="36693" y2="63237"/>
                        <a14:backgroundMark x1="60580" y1="66600" x2="61468" y2="66448"/>
                        <a14:backgroundMark x1="64908" y1="64875" x2="61009" y2="66317"/>
                        <a14:backgroundMark x1="57971" y1="67226" x2="46789" y2="71166"/>
                        <a14:backgroundMark x1="60550" y1="66317" x2="60305" y2="66403"/>
                        <a14:backgroundMark x1="33945" y1="69725" x2="33857" y2="68893"/>
                        <a14:backgroundMark x1="93807" y1="44037" x2="96101" y2="40760"/>
                        <a14:backgroundMark x1="97248" y1="44168" x2="98624" y2="39843"/>
                        <a14:backgroundMark x1="95413" y1="45085" x2="93578" y2="41940"/>
                        <a14:backgroundMark x1="95183" y1="43512" x2="93349" y2="42595"/>
                        <a14:backgroundMark x1="37844" y1="93447" x2="36697" y2="95937"/>
                        <a14:backgroundMark x1="36927" y1="96330" x2="37156" y2="96330"/>
                        <a14:backgroundMark x1="38303" y1="96199" x2="35780" y2="95937"/>
                        <a14:backgroundMark x1="34174" y1="69201" x2="34109" y2="68872"/>
                        <a14:backgroundMark x1="33743" y1="68903" x2="33257" y2="69856"/>
                        <a14:backgroundMark x1="51376" y1="14810" x2="54128" y2="15334"/>
                        <a14:backgroundMark x1="97936" y1="43381" x2="97248" y2="40105"/>
                        <a14:backgroundMark x1="97248" y1="42988" x2="95642" y2="41284"/>
                        <a14:backgroundMark x1="95872" y1="44037" x2="95872" y2="41678"/>
                        <a14:backgroundMark x1="96330" y1="44037" x2="96330" y2="40629"/>
                        <a14:backgroundMark x1="97706" y1="40498" x2="94725" y2="42333"/>
                        <a14:backgroundMark x1="94037" y1="42857" x2="94037" y2="42857"/>
                        <a14:backgroundMark x1="36468" y1="68021" x2="36468" y2="66972"/>
                        <a14:backgroundMark x1="36239" y1="66055" x2="36661" y2="63884"/>
                        <a14:backgroundMark x1="36697" y1="65007" x2="37003" y2="63610"/>
                        <a14:backgroundMark x1="33842" y1="64997" x2="33486" y2="67235"/>
                        <a14:backgroundMark x1="33945" y1="64351" x2="33858" y2="64900"/>
                        <a14:backgroundMark x1="37385" y1="69069" x2="36927" y2="66579"/>
                        <a14:backgroundMark x1="36468" y1="69069" x2="36009" y2="67628"/>
                        <a14:backgroundMark x1="47018" y1="80734" x2="44037" y2="81127"/>
                        <a14:backgroundMark x1="62156" y1="79161" x2="62156" y2="77195"/>
                        <a14:backgroundMark x1="37385" y1="64220" x2="36239" y2="62516"/>
                        <a14:backgroundMark x1="34174" y1="65138" x2="34174" y2="63958"/>
                        <a14:backgroundMark x1="34633" y1="64482" x2="33486" y2="63172"/>
                        <a14:backgroundMark x1="36927" y1="64482" x2="35780" y2="63172"/>
                        <a14:backgroundMark x1="34633" y1="72739" x2="34174" y2="72084"/>
                      </a14:backgroundRemoval>
                    </a14:imgEffect>
                  </a14:imgLayer>
                </a14:imgProps>
              </a:ext>
            </a:extLst>
          </a:blip>
          <a:stretch>
            <a:fillRect/>
          </a:stretch>
        </p:blipFill>
        <p:spPr>
          <a:xfrm>
            <a:off x="223094" y="2193772"/>
            <a:ext cx="2115293" cy="3701762"/>
          </a:xfrm>
          <a:prstGeom prst="rect">
            <a:avLst/>
          </a:prstGeom>
        </p:spPr>
      </p:pic>
      <p:pic>
        <p:nvPicPr>
          <p:cNvPr id="28" name="Imagen 27">
            <a:extLst>
              <a:ext uri="{FF2B5EF4-FFF2-40B4-BE49-F238E27FC236}">
                <a16:creationId xmlns:a16="http://schemas.microsoft.com/office/drawing/2014/main" id="{C578D42F-33C4-4502-A8E8-9D655AC6F88E}"/>
              </a:ext>
            </a:extLst>
          </p:cNvPr>
          <p:cNvPicPr>
            <a:picLocks noChangeAspect="1"/>
          </p:cNvPicPr>
          <p:nvPr/>
        </p:nvPicPr>
        <p:blipFill>
          <a:blip r:embed="rId10">
            <a:clrChange>
              <a:clrFrom>
                <a:srgbClr val="FEFEFE"/>
              </a:clrFrom>
              <a:clrTo>
                <a:srgbClr val="FEFEFE">
                  <a:alpha val="0"/>
                </a:srgbClr>
              </a:clrTo>
            </a:clrChange>
            <a:extLst>
              <a:ext uri="{BEBA8EAE-BF5A-486C-A8C5-ECC9F3942E4B}">
                <a14:imgProps xmlns:a14="http://schemas.microsoft.com/office/drawing/2010/main">
                  <a14:imgLayer r:embed="rId11">
                    <a14:imgEffect>
                      <a14:backgroundRemoval t="2097" b="96461" l="10000" r="90682">
                        <a14:foregroundMark x1="89545" y1="39187" x2="90000" y2="38008"/>
                        <a14:foregroundMark x1="84773" y1="31717" x2="43864" y2="31062"/>
                        <a14:foregroundMark x1="50000" y1="49017" x2="84318" y2="49148"/>
                        <a14:foregroundMark x1="84318" y1="49148" x2="84318" y2="49279"/>
                        <a14:foregroundMark x1="12727" y1="77457" x2="36591" y2="77457"/>
                        <a14:foregroundMark x1="36591" y1="77457" x2="49091" y2="76278"/>
                        <a14:foregroundMark x1="55227" y1="74705" x2="10682" y2="76540"/>
                        <a14:foregroundMark x1="14318" y1="75623" x2="33409" y2="76540"/>
                        <a14:foregroundMark x1="34942" y1="78700" x2="43409" y2="78899"/>
                        <a14:foregroundMark x1="21136" y1="78375" x2="34921" y2="78699"/>
                        <a14:foregroundMark x1="43409" y1="78899" x2="56364" y2="78637"/>
                        <a14:foregroundMark x1="41364" y1="70249" x2="45000" y2="68152"/>
                        <a14:foregroundMark x1="62914" y1="55187" x2="62115" y2="55392"/>
                        <a14:foregroundMark x1="47090" y1="66872" x2="45000" y2="68152"/>
                        <a14:foregroundMark x1="34091" y1="70904" x2="34091" y2="57667"/>
                        <a14:foregroundMark x1="34091" y1="12582" x2="34091" y2="23984"/>
                        <a14:foregroundMark x1="50682" y1="34469" x2="53622" y2="34893"/>
                        <a14:foregroundMark x1="83182" y1="34076" x2="72955" y2="34993"/>
                        <a14:foregroundMark x1="60527" y1="25358" x2="60000" y2="25164"/>
                        <a14:foregroundMark x1="45849" y1="16117" x2="45380" y2="15912"/>
                        <a14:foregroundMark x1="35556" y1="28716" x2="35682" y2="28178"/>
                        <a14:foregroundMark x1="34091" y1="34993" x2="34786" y2="32015"/>
                        <a14:foregroundMark x1="33409" y1="6160" x2="33409" y2="5243"/>
                        <a14:foregroundMark x1="33409" y1="7471" x2="33409" y2="6160"/>
                        <a14:foregroundMark x1="35625" y1="82040" x2="35682" y2="80734"/>
                        <a14:foregroundMark x1="35594" y1="82768" x2="35504" y2="84859"/>
                        <a14:foregroundMark x1="35401" y1="87265" x2="35430" y2="86587"/>
                        <a14:foregroundMark x1="35035" y1="95768" x2="35265" y2="90426"/>
                        <a14:foregroundMark x1="90909" y1="49279" x2="90909" y2="47575"/>
                        <a14:foregroundMark x1="90909" y1="38925" x2="90909" y2="38008"/>
                        <a14:foregroundMark x1="39318" y1="12713" x2="39318" y2="12844"/>
                        <a14:foregroundMark x1="40455" y1="13237" x2="38864" y2="12320"/>
                        <a14:foregroundMark x1="34091" y1="92267" x2="34318" y2="92267"/>
                        <a14:foregroundMark x1="34545" y1="93840" x2="36136" y2="91088"/>
                        <a14:foregroundMark x1="34091" y1="93840" x2="34091" y2="91088"/>
                        <a14:foregroundMark x1="34545" y1="96461" x2="34545" y2="93316"/>
                        <a14:foregroundMark x1="41364" y1="41153" x2="41591" y2="39450"/>
                        <a14:foregroundMark x1="49773" y1="37746" x2="59091" y2="37221"/>
                        <a14:foregroundMark x1="86818" y1="43119" x2="85000" y2="43119"/>
                        <a14:foregroundMark x1="86818" y1="29751" x2="87727" y2="28309"/>
                        <a14:foregroundMark x1="80227" y1="28965" x2="76136" y2="28702"/>
                        <a14:backgroundMark x1="54428" y1="21166" x2="47500" y2="18218"/>
                        <a14:backgroundMark x1="45455" y1="16514" x2="42500" y2="15072"/>
                        <a14:backgroundMark x1="39991" y1="13852" x2="39545" y2="13630"/>
                        <a14:backgroundMark x1="46136" y1="16907" x2="41436" y2="14570"/>
                        <a14:backgroundMark x1="63182" y1="26474" x2="62045" y2="26343"/>
                        <a14:backgroundMark x1="62500" y1="25426" x2="60455" y2="24902"/>
                        <a14:backgroundMark x1="65227" y1="24640" x2="61591" y2="22543"/>
                        <a14:backgroundMark x1="56818" y1="22543" x2="54318" y2="21232"/>
                        <a14:backgroundMark x1="57045" y1="22543" x2="57045" y2="22936"/>
                        <a14:backgroundMark x1="58409" y1="23329" x2="55455" y2="21887"/>
                        <a14:backgroundMark x1="65227" y1="27261" x2="60909" y2="25819"/>
                        <a14:backgroundMark x1="38864" y1="13893" x2="38182" y2="12582"/>
                        <a14:backgroundMark x1="39318" y1="14548" x2="39318" y2="12058"/>
                        <a14:backgroundMark x1="52045" y1="65138" x2="58409" y2="60419"/>
                        <a14:backgroundMark x1="54091" y1="63303" x2="55909" y2="61730"/>
                        <a14:backgroundMark x1="54091" y1="63041" x2="52727" y2="63958"/>
                        <a14:backgroundMark x1="52045" y1="64744" x2="50682" y2="65269"/>
                        <a14:backgroundMark x1="53409" y1="62779" x2="53409" y2="63041"/>
                        <a14:backgroundMark x1="59091" y1="57143" x2="62727" y2="54522"/>
                        <a14:backgroundMark x1="35718" y1="94923" x2="36818" y2="93971"/>
                        <a14:backgroundMark x1="35455" y1="95151" x2="35525" y2="95090"/>
                        <a14:backgroundMark x1="36136" y1="90415" x2="36136" y2="88598"/>
                        <a14:backgroundMark x1="36136" y1="91088" x2="36136" y2="90621"/>
                        <a14:backgroundMark x1="36136" y1="92005" x2="36136" y2="91253"/>
                        <a14:backgroundMark x1="36136" y1="88467" x2="36136" y2="81782"/>
                        <a14:backgroundMark x1="35397" y1="91085" x2="35455" y2="89777"/>
                        <a14:backgroundMark x1="35339" y1="92385" x2="35387" y2="91299"/>
                        <a14:backgroundMark x1="35227" y1="94889" x2="35331" y2="92562"/>
                        <a14:backgroundMark x1="85615" y1="43676" x2="85000" y2="43644"/>
                        <a14:backgroundMark x1="90000" y1="43906" x2="87544" y2="43777"/>
                        <a14:backgroundMark x1="55632" y1="35616" x2="54091" y2="35387"/>
                        <a14:backgroundMark x1="61136" y1="36435" x2="60073" y2="36277"/>
                        <a14:backgroundMark x1="33409" y1="4325" x2="33409" y2="3670"/>
                        <a14:backgroundMark x1="32727" y1="2097" x2="33409" y2="5242"/>
                        <a14:backgroundMark x1="33409" y1="6160" x2="33409" y2="6160"/>
                        <a14:backgroundMark x1="32727" y1="7864" x2="32727" y2="6946"/>
                        <a14:backgroundMark x1="33636" y1="8257" x2="32273" y2="6684"/>
                        <a14:backgroundMark x1="62500" y1="23984" x2="62727" y2="22936"/>
                        <a14:backgroundMark x1="64091" y1="24246" x2="61591" y2="23329"/>
                        <a14:backgroundMark x1="57273" y1="61206" x2="47955" y2="67235"/>
                        <a14:backgroundMark x1="61591" y1="55570" x2="62500" y2="54915"/>
                        <a14:backgroundMark x1="66364" y1="54522" x2="65682" y2="55701"/>
                        <a14:backgroundMark x1="36136" y1="85321" x2="36364" y2="81389"/>
                        <a14:backgroundMark x1="35682" y1="87811" x2="35455" y2="85452"/>
                        <a14:backgroundMark x1="36364" y1="83355" x2="36136" y2="80865"/>
                        <a14:backgroundMark x1="57045" y1="56094" x2="60227" y2="55308"/>
                        <a14:backgroundMark x1="58409" y1="56619" x2="60682" y2="55439"/>
                        <a14:backgroundMark x1="36136" y1="28702" x2="36364" y2="31979"/>
                      </a14:backgroundRemoval>
                    </a14:imgEffect>
                  </a14:imgLayer>
                </a14:imgProps>
              </a:ext>
            </a:extLst>
          </a:blip>
          <a:stretch>
            <a:fillRect/>
          </a:stretch>
        </p:blipFill>
        <p:spPr>
          <a:xfrm>
            <a:off x="3557911" y="2193772"/>
            <a:ext cx="2179740" cy="3779867"/>
          </a:xfrm>
          <a:prstGeom prst="rect">
            <a:avLst/>
          </a:prstGeom>
        </p:spPr>
      </p:pic>
      <p:sp>
        <p:nvSpPr>
          <p:cNvPr id="29" name="CuadroTexto 28">
            <a:extLst>
              <a:ext uri="{FF2B5EF4-FFF2-40B4-BE49-F238E27FC236}">
                <a16:creationId xmlns:a16="http://schemas.microsoft.com/office/drawing/2014/main" id="{28870E40-B53A-4B0F-852A-BA1F72CE1FCD}"/>
              </a:ext>
            </a:extLst>
          </p:cNvPr>
          <p:cNvSpPr txBox="1"/>
          <p:nvPr/>
        </p:nvSpPr>
        <p:spPr>
          <a:xfrm>
            <a:off x="3304793" y="5941526"/>
            <a:ext cx="2038928" cy="646331"/>
          </a:xfrm>
          <a:prstGeom prst="rect">
            <a:avLst/>
          </a:prstGeom>
          <a:noFill/>
        </p:spPr>
        <p:txBody>
          <a:bodyPr wrap="square" rtlCol="0">
            <a:spAutoFit/>
          </a:bodyPr>
          <a:lstStyle/>
          <a:p>
            <a:pPr algn="ctr"/>
            <a:r>
              <a:rPr lang="en-US" dirty="0">
                <a:solidFill>
                  <a:schemeClr val="bg1"/>
                </a:solidFill>
              </a:rPr>
              <a:t>New Proposed Residual Block</a:t>
            </a:r>
          </a:p>
        </p:txBody>
      </p:sp>
      <p:sp>
        <p:nvSpPr>
          <p:cNvPr id="30" name="Cruz 29">
            <a:extLst>
              <a:ext uri="{FF2B5EF4-FFF2-40B4-BE49-F238E27FC236}">
                <a16:creationId xmlns:a16="http://schemas.microsoft.com/office/drawing/2014/main" id="{373F709D-EBD8-49E2-8AAA-7DD434091362}"/>
              </a:ext>
            </a:extLst>
          </p:cNvPr>
          <p:cNvSpPr/>
          <p:nvPr/>
        </p:nvSpPr>
        <p:spPr>
          <a:xfrm rot="2726822">
            <a:off x="1384039" y="4066341"/>
            <a:ext cx="540514" cy="544406"/>
          </a:xfrm>
          <a:prstGeom prst="plus">
            <a:avLst>
              <a:gd name="adj" fmla="val 398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uz 30">
            <a:extLst>
              <a:ext uri="{FF2B5EF4-FFF2-40B4-BE49-F238E27FC236}">
                <a16:creationId xmlns:a16="http://schemas.microsoft.com/office/drawing/2014/main" id="{E2D4E653-6486-4CF0-A229-76A66D4D9559}"/>
              </a:ext>
            </a:extLst>
          </p:cNvPr>
          <p:cNvSpPr/>
          <p:nvPr/>
        </p:nvSpPr>
        <p:spPr>
          <a:xfrm rot="2726822">
            <a:off x="1384039" y="3131419"/>
            <a:ext cx="540514" cy="544406"/>
          </a:xfrm>
          <a:prstGeom prst="plus">
            <a:avLst>
              <a:gd name="adj" fmla="val 398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echa: a la derecha 31">
            <a:extLst>
              <a:ext uri="{FF2B5EF4-FFF2-40B4-BE49-F238E27FC236}">
                <a16:creationId xmlns:a16="http://schemas.microsoft.com/office/drawing/2014/main" id="{3DDA3DD9-E949-41A6-9166-4006538F7277}"/>
              </a:ext>
            </a:extLst>
          </p:cNvPr>
          <p:cNvSpPr/>
          <p:nvPr/>
        </p:nvSpPr>
        <p:spPr>
          <a:xfrm>
            <a:off x="2628046" y="3425745"/>
            <a:ext cx="1091318" cy="766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adroTexto 32">
            <a:extLst>
              <a:ext uri="{FF2B5EF4-FFF2-40B4-BE49-F238E27FC236}">
                <a16:creationId xmlns:a16="http://schemas.microsoft.com/office/drawing/2014/main" id="{C55CA1B1-226A-4565-9367-DE7AB2C723AE}"/>
              </a:ext>
            </a:extLst>
          </p:cNvPr>
          <p:cNvSpPr txBox="1"/>
          <p:nvPr/>
        </p:nvSpPr>
        <p:spPr>
          <a:xfrm>
            <a:off x="177493" y="5941525"/>
            <a:ext cx="2038928" cy="646331"/>
          </a:xfrm>
          <a:prstGeom prst="rect">
            <a:avLst/>
          </a:prstGeom>
          <a:noFill/>
        </p:spPr>
        <p:txBody>
          <a:bodyPr wrap="square" rtlCol="0">
            <a:spAutoFit/>
          </a:bodyPr>
          <a:lstStyle/>
          <a:p>
            <a:pPr algn="ctr"/>
            <a:r>
              <a:rPr lang="en-US" dirty="0">
                <a:solidFill>
                  <a:schemeClr val="bg1"/>
                </a:solidFill>
              </a:rPr>
              <a:t>Original Residual Block</a:t>
            </a:r>
          </a:p>
        </p:txBody>
      </p:sp>
    </p:spTree>
    <p:custDataLst>
      <p:tags r:id="rId1"/>
    </p:custDataLst>
    <p:extLst>
      <p:ext uri="{BB962C8B-B14F-4D97-AF65-F5344CB8AC3E}">
        <p14:creationId xmlns:p14="http://schemas.microsoft.com/office/powerpoint/2010/main" val="41576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dirty="0">
                <a:solidFill>
                  <a:schemeClr val="bg1"/>
                </a:solidFill>
              </a:rPr>
              <a:t>Single-Scale EDSR</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6412" cy="598516"/>
          </a:xfrm>
        </p:spPr>
        <p:txBody>
          <a:bodyPr anchor="ctr">
            <a:normAutofit/>
          </a:bodyPr>
          <a:lstStyle/>
          <a:p>
            <a:pPr algn="ctr"/>
            <a:r>
              <a:rPr lang="en-US" sz="2000" dirty="0">
                <a:solidFill>
                  <a:schemeClr val="bg1"/>
                </a:solidFill>
                <a:effectLst>
                  <a:outerShdw blurRad="38100" dist="38100" dir="2700000" algn="tl">
                    <a:srgbClr val="000000">
                      <a:alpha val="43137"/>
                    </a:srgbClr>
                  </a:outerShdw>
                </a:effectLst>
              </a:rPr>
              <a:t>The architecture proposal</a:t>
            </a:r>
            <a:endParaRPr lang="en-US" sz="2000" dirty="0">
              <a:solidFill>
                <a:schemeClr val="bg1"/>
              </a:solidFill>
            </a:endParaRPr>
          </a:p>
        </p:txBody>
      </p:sp>
      <p:pic>
        <p:nvPicPr>
          <p:cNvPr id="7" name="Imagen 6" descr="Imagen que contiene tabla&#10;&#10;Descripción generada automáticamente">
            <a:extLst>
              <a:ext uri="{FF2B5EF4-FFF2-40B4-BE49-F238E27FC236}">
                <a16:creationId xmlns:a16="http://schemas.microsoft.com/office/drawing/2014/main" id="{656D92D1-58C7-44CA-8DE0-62B392CA07A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96" b="94531" l="4500" r="90000">
                        <a14:foregroundMark x1="8250" y1="71354" x2="10667" y2="50000"/>
                        <a14:foregroundMark x1="10667" y1="50000" x2="12167" y2="43490"/>
                        <a14:foregroundMark x1="10417" y1="62760" x2="12500" y2="43490"/>
                        <a14:foregroundMark x1="12500" y1="43490" x2="13667" y2="38021"/>
                        <a14:foregroundMark x1="17667" y1="26302" x2="18583" y2="22917"/>
                        <a14:foregroundMark x1="5417" y1="54427" x2="4583" y2="54427"/>
                        <a14:foregroundMark x1="8333" y1="91146" x2="8333" y2="94531"/>
                      </a14:backgroundRemoval>
                    </a14:imgEffect>
                  </a14:imgLayer>
                </a14:imgProps>
              </a:ext>
              <a:ext uri="{28A0092B-C50C-407E-A947-70E740481C1C}">
                <a14:useLocalDpi xmlns:a14="http://schemas.microsoft.com/office/drawing/2010/main" val="0"/>
              </a:ext>
            </a:extLst>
          </a:blip>
          <a:stretch>
            <a:fillRect/>
          </a:stretch>
        </p:blipFill>
        <p:spPr>
          <a:xfrm>
            <a:off x="959701" y="2091349"/>
            <a:ext cx="9774975" cy="2652102"/>
          </a:xfrm>
          <a:prstGeom prst="rect">
            <a:avLst/>
          </a:prstGeom>
        </p:spPr>
      </p:pic>
      <p:pic>
        <p:nvPicPr>
          <p:cNvPr id="9" name="Imagen 8">
            <a:extLst>
              <a:ext uri="{FF2B5EF4-FFF2-40B4-BE49-F238E27FC236}">
                <a16:creationId xmlns:a16="http://schemas.microsoft.com/office/drawing/2014/main" id="{CD3C29EE-2EFD-4FC7-B856-406EA13A105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96" b="97135" l="4000" r="90000">
                        <a14:foregroundMark x1="52750" y1="66146" x2="51250" y2="66927"/>
                        <a14:foregroundMark x1="51167" y1="75781" x2="51167" y2="57292"/>
                        <a14:foregroundMark x1="50833" y1="90104" x2="50583" y2="95573"/>
                        <a14:foregroundMark x1="42250" y1="95573" x2="42917" y2="96354"/>
                        <a14:foregroundMark x1="41917" y1="85677" x2="41917" y2="63802"/>
                        <a14:foregroundMark x1="41917" y1="63802" x2="40833" y2="71875"/>
                        <a14:foregroundMark x1="41083" y1="81250" x2="41917" y2="47396"/>
                        <a14:foregroundMark x1="55833" y1="22396" x2="57917" y2="13542"/>
                        <a14:foregroundMark x1="11167" y1="43490" x2="14167" y2="26302"/>
                        <a14:foregroundMark x1="9083" y1="36198" x2="8750" y2="80208"/>
                        <a14:foregroundMark x1="8750" y1="80208" x2="9000" y2="85417"/>
                        <a14:foregroundMark x1="9750" y1="86198" x2="11083" y2="66667"/>
                        <a14:foregroundMark x1="4083" y1="53125" x2="7000" y2="53385"/>
                        <a14:foregroundMark x1="12250" y1="96354" x2="12250" y2="96354"/>
                        <a14:foregroundMark x1="12250" y1="96615" x2="12250" y2="96615"/>
                        <a14:foregroundMark x1="19750" y1="83073" x2="20833" y2="46875"/>
                        <a14:foregroundMark x1="21917" y1="96875" x2="21583" y2="96615"/>
                        <a14:foregroundMark x1="22167" y1="97135" x2="22167" y2="97135"/>
                      </a14:backgroundRemoval>
                    </a14:imgEffect>
                  </a14:imgLayer>
                </a14:imgProps>
              </a:ext>
              <a:ext uri="{28A0092B-C50C-407E-A947-70E740481C1C}">
                <a14:useLocalDpi xmlns:a14="http://schemas.microsoft.com/office/drawing/2010/main" val="0"/>
              </a:ext>
            </a:extLst>
          </a:blip>
          <a:stretch>
            <a:fillRect/>
          </a:stretch>
        </p:blipFill>
        <p:spPr>
          <a:xfrm>
            <a:off x="959700" y="2091349"/>
            <a:ext cx="9774975" cy="2652102"/>
          </a:xfrm>
          <a:prstGeom prst="rect">
            <a:avLst/>
          </a:prstGeom>
        </p:spPr>
      </p:pic>
      <p:pic>
        <p:nvPicPr>
          <p:cNvPr id="10" name="Imagen 9">
            <a:extLst>
              <a:ext uri="{FF2B5EF4-FFF2-40B4-BE49-F238E27FC236}">
                <a16:creationId xmlns:a16="http://schemas.microsoft.com/office/drawing/2014/main" id="{6C75ABE8-DAE5-4538-AA0F-918764E7EDB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896" b="97135" l="3500" r="94667">
                        <a14:foregroundMark x1="9750" y1="79948" x2="12167" y2="47135"/>
                        <a14:foregroundMark x1="9417" y1="87500" x2="17333" y2="19531"/>
                        <a14:foregroundMark x1="16083" y1="23438" x2="12750" y2="38802"/>
                        <a14:foregroundMark x1="12750" y1="38802" x2="16417" y2="18229"/>
                        <a14:foregroundMark x1="14167" y1="29167" x2="17750" y2="11198"/>
                        <a14:foregroundMark x1="15167" y1="17969" x2="9250" y2="46354"/>
                        <a14:foregroundMark x1="10000" y1="33333" x2="7000" y2="47135"/>
                        <a14:foregroundMark x1="7000" y1="47135" x2="6833" y2="55469"/>
                        <a14:foregroundMark x1="3500" y1="54688" x2="3833" y2="53906"/>
                        <a14:foregroundMark x1="19833" y1="65625" x2="19000" y2="35677"/>
                        <a14:foregroundMark x1="18583" y1="54167" x2="18833" y2="95313"/>
                        <a14:foregroundMark x1="19667" y1="82813" x2="22500" y2="49219"/>
                        <a14:foregroundMark x1="12250" y1="96615" x2="10333" y2="96615"/>
                        <a14:foregroundMark x1="30917" y1="54167" x2="40500" y2="54167"/>
                        <a14:foregroundMark x1="41333" y1="36719" x2="41333" y2="84115"/>
                        <a14:foregroundMark x1="41333" y1="88281" x2="43167" y2="64583"/>
                        <a14:foregroundMark x1="67917" y1="96354" x2="70917" y2="95833"/>
                        <a14:foregroundMark x1="77083" y1="95052" x2="80000" y2="83073"/>
                        <a14:foregroundMark x1="80000" y1="83073" x2="81000" y2="64583"/>
                        <a14:foregroundMark x1="90000" y1="62760" x2="90583" y2="45052"/>
                        <a14:foregroundMark x1="93750" y1="53646" x2="94667" y2="53646"/>
                        <a14:foregroundMark x1="93333" y1="53646" x2="92083" y2="53906"/>
                        <a14:foregroundMark x1="22167" y1="96875" x2="22500" y2="97135"/>
                      </a14:backgroundRemoval>
                    </a14:imgEffect>
                  </a14:imgLayer>
                </a14:imgProps>
              </a:ext>
            </a:extLst>
          </a:blip>
          <a:stretch>
            <a:fillRect/>
          </a:stretch>
        </p:blipFill>
        <p:spPr>
          <a:xfrm>
            <a:off x="959699" y="2091348"/>
            <a:ext cx="9774976" cy="2652102"/>
          </a:xfrm>
          <a:prstGeom prst="rect">
            <a:avLst/>
          </a:prstGeom>
        </p:spPr>
      </p:pic>
      <p:sp>
        <p:nvSpPr>
          <p:cNvPr id="11" name="CuadroTexto 10">
            <a:extLst>
              <a:ext uri="{FF2B5EF4-FFF2-40B4-BE49-F238E27FC236}">
                <a16:creationId xmlns:a16="http://schemas.microsoft.com/office/drawing/2014/main" id="{33D112FA-0A07-4652-98C5-2A75BB3644F3}"/>
              </a:ext>
            </a:extLst>
          </p:cNvPr>
          <p:cNvSpPr txBox="1"/>
          <p:nvPr/>
        </p:nvSpPr>
        <p:spPr>
          <a:xfrm rot="20697395">
            <a:off x="7655798" y="2731485"/>
            <a:ext cx="567514" cy="461665"/>
          </a:xfrm>
          <a:prstGeom prst="rect">
            <a:avLst/>
          </a:prstGeom>
          <a:noFill/>
        </p:spPr>
        <p:txBody>
          <a:bodyPr wrap="square" rtlCol="0">
            <a:spAutoFit/>
          </a:bodyPr>
          <a:lstStyle/>
          <a:p>
            <a:r>
              <a:rPr lang="en-US" sz="2400" dirty="0">
                <a:solidFill>
                  <a:schemeClr val="bg1"/>
                </a:solidFill>
              </a:rPr>
              <a:t>x2</a:t>
            </a:r>
          </a:p>
        </p:txBody>
      </p:sp>
      <p:sp>
        <p:nvSpPr>
          <p:cNvPr id="30" name="CuadroTexto 29">
            <a:extLst>
              <a:ext uri="{FF2B5EF4-FFF2-40B4-BE49-F238E27FC236}">
                <a16:creationId xmlns:a16="http://schemas.microsoft.com/office/drawing/2014/main" id="{23065070-9BC3-4D4E-A29F-6C35C467CFB0}"/>
              </a:ext>
            </a:extLst>
          </p:cNvPr>
          <p:cNvSpPr txBox="1"/>
          <p:nvPr/>
        </p:nvSpPr>
        <p:spPr>
          <a:xfrm rot="20773936">
            <a:off x="7960483" y="2369377"/>
            <a:ext cx="603357" cy="523220"/>
          </a:xfrm>
          <a:prstGeom prst="rect">
            <a:avLst/>
          </a:prstGeom>
          <a:noFill/>
        </p:spPr>
        <p:txBody>
          <a:bodyPr wrap="square" rtlCol="0">
            <a:spAutoFit/>
          </a:bodyPr>
          <a:lstStyle/>
          <a:p>
            <a:r>
              <a:rPr lang="en-US" sz="2800" dirty="0">
                <a:solidFill>
                  <a:schemeClr val="bg1"/>
                </a:solidFill>
              </a:rPr>
              <a:t>x3</a:t>
            </a:r>
          </a:p>
        </p:txBody>
      </p:sp>
      <p:sp>
        <p:nvSpPr>
          <p:cNvPr id="31" name="CuadroTexto 30">
            <a:extLst>
              <a:ext uri="{FF2B5EF4-FFF2-40B4-BE49-F238E27FC236}">
                <a16:creationId xmlns:a16="http://schemas.microsoft.com/office/drawing/2014/main" id="{2F3E7342-180C-4D39-AE46-5B112D6A68C8}"/>
              </a:ext>
            </a:extLst>
          </p:cNvPr>
          <p:cNvSpPr txBox="1"/>
          <p:nvPr/>
        </p:nvSpPr>
        <p:spPr>
          <a:xfrm rot="20514978">
            <a:off x="8279711" y="1984184"/>
            <a:ext cx="653466" cy="584775"/>
          </a:xfrm>
          <a:prstGeom prst="rect">
            <a:avLst/>
          </a:prstGeom>
          <a:noFill/>
        </p:spPr>
        <p:txBody>
          <a:bodyPr wrap="square" rtlCol="0">
            <a:spAutoFit/>
          </a:bodyPr>
          <a:lstStyle/>
          <a:p>
            <a:r>
              <a:rPr lang="en-US" sz="3200" dirty="0">
                <a:solidFill>
                  <a:schemeClr val="bg1"/>
                </a:solidFill>
              </a:rPr>
              <a:t>x4</a:t>
            </a:r>
          </a:p>
        </p:txBody>
      </p:sp>
      <p:pic>
        <p:nvPicPr>
          <p:cNvPr id="32" name="Imagen 31">
            <a:extLst>
              <a:ext uri="{FF2B5EF4-FFF2-40B4-BE49-F238E27FC236}">
                <a16:creationId xmlns:a16="http://schemas.microsoft.com/office/drawing/2014/main" id="{45A093CB-2E6A-43AD-838F-5F1221032FA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668" b="89803" l="6758" r="89863">
                        <a14:foregroundMark x1="12694" y1="43366" x2="11233" y2="31818"/>
                        <a14:foregroundMark x1="6758" y1="33415" x2="11233" y2="33415"/>
                        <a14:foregroundMark x1="13333" y1="49017" x2="15708" y2="30590"/>
                        <a14:foregroundMark x1="24932" y1="52948" x2="26119" y2="30221"/>
                        <a14:foregroundMark x1="28493" y1="19410" x2="24292" y2="16708"/>
                        <a14:foregroundMark x1="46849" y1="4668" x2="46849" y2="4668"/>
                        <a14:foregroundMark x1="47123" y1="11916" x2="46575" y2="5897"/>
                        <a14:foregroundMark x1="44201" y1="33047" x2="35251" y2="33415"/>
                      </a14:backgroundRemoval>
                    </a14:imgEffect>
                  </a14:imgLayer>
                </a14:imgProps>
              </a:ext>
              <a:ext uri="{28A0092B-C50C-407E-A947-70E740481C1C}">
                <a14:useLocalDpi xmlns:a14="http://schemas.microsoft.com/office/drawing/2010/main" val="0"/>
              </a:ext>
            </a:extLst>
          </a:blip>
          <a:stretch>
            <a:fillRect/>
          </a:stretch>
        </p:blipFill>
        <p:spPr>
          <a:xfrm>
            <a:off x="6312723" y="4670050"/>
            <a:ext cx="2877941" cy="2139402"/>
          </a:xfrm>
          <a:prstGeom prst="rect">
            <a:avLst/>
          </a:prstGeom>
        </p:spPr>
      </p:pic>
      <p:pic>
        <p:nvPicPr>
          <p:cNvPr id="34" name="Imagen 33">
            <a:extLst>
              <a:ext uri="{FF2B5EF4-FFF2-40B4-BE49-F238E27FC236}">
                <a16:creationId xmlns:a16="http://schemas.microsoft.com/office/drawing/2014/main" id="{08E76DBC-203A-4556-B604-ADF8E9F7205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4059" b="89914" l="6484" r="94338">
                        <a14:foregroundMark x1="75434" y1="23247" x2="72146" y2="14391"/>
                        <a14:foregroundMark x1="74521" y1="20418" x2="78630" y2="15252"/>
                        <a14:foregroundMark x1="73059" y1="51169" x2="74247" y2="39237"/>
                        <a14:foregroundMark x1="63562" y1="49200" x2="61461" y2="41574"/>
                        <a14:foregroundMark x1="54338" y1="33579" x2="60822" y2="33210"/>
                        <a14:foregroundMark x1="89589" y1="32472" x2="83744" y2="32472"/>
                        <a14:foregroundMark x1="94338" y1="34071" x2="91416" y2="33579"/>
                        <a14:foregroundMark x1="74521" y1="53998" x2="75708" y2="27675"/>
                        <a14:foregroundMark x1="26393" y1="46002" x2="28950" y2="22386"/>
                        <a14:foregroundMark x1="28950" y1="22386" x2="13973" y2="33825"/>
                        <a14:foregroundMark x1="13973" y1="33825" x2="13973" y2="50800"/>
                        <a14:foregroundMark x1="6575" y1="32841" x2="13973" y2="33210"/>
                        <a14:foregroundMark x1="27032" y1="29274" x2="26119" y2="21279"/>
                        <a14:foregroundMark x1="25571" y1="33579" x2="25845" y2="22878"/>
                        <a14:foregroundMark x1="20183" y1="19680" x2="27945" y2="17220"/>
                        <a14:foregroundMark x1="29954" y1="18450" x2="23470" y2="15990"/>
                        <a14:foregroundMark x1="26119" y1="51661" x2="26119" y2="51661"/>
                        <a14:foregroundMark x1="25845" y1="52399" x2="25845" y2="46371"/>
                        <a14:foregroundMark x1="62648" y1="41574" x2="62648" y2="34809"/>
                        <a14:foregroundMark x1="70320" y1="20418" x2="73607" y2="14883"/>
                        <a14:foregroundMark x1="46941" y1="6396" x2="46941" y2="4059"/>
                      </a14:backgroundRemoval>
                    </a14:imgEffect>
                  </a14:imgLayer>
                </a14:imgProps>
              </a:ext>
              <a:ext uri="{28A0092B-C50C-407E-A947-70E740481C1C}">
                <a14:useLocalDpi xmlns:a14="http://schemas.microsoft.com/office/drawing/2010/main" val="0"/>
              </a:ext>
            </a:extLst>
          </a:blip>
          <a:stretch>
            <a:fillRect/>
          </a:stretch>
        </p:blipFill>
        <p:spPr>
          <a:xfrm>
            <a:off x="6309291" y="4670050"/>
            <a:ext cx="2881482" cy="2139402"/>
          </a:xfrm>
          <a:prstGeom prst="rect">
            <a:avLst/>
          </a:prstGeom>
        </p:spPr>
      </p:pic>
      <p:pic>
        <p:nvPicPr>
          <p:cNvPr id="35" name="Imagen 34">
            <a:extLst>
              <a:ext uri="{FF2B5EF4-FFF2-40B4-BE49-F238E27FC236}">
                <a16:creationId xmlns:a16="http://schemas.microsoft.com/office/drawing/2014/main" id="{98B30863-54BD-4D37-9EEB-966FC87C821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471" b="98155" l="9772" r="89772">
                        <a14:foregroundMark x1="33151" y1="81427" x2="53699" y2="85609"/>
                        <a14:foregroundMark x1="53699" y1="85609" x2="36621" y2="91882"/>
                        <a14:foregroundMark x1="36621" y1="91882" x2="50776" y2="90160"/>
                        <a14:foregroundMark x1="50776" y1="90160" x2="52055" y2="90160"/>
                        <a14:foregroundMark x1="26393" y1="92866" x2="49680" y2="93973"/>
                        <a14:foregroundMark x1="49680" y1="93973" x2="56986" y2="93481"/>
                        <a14:foregroundMark x1="25662" y1="94465" x2="49315" y2="95818"/>
                        <a14:foregroundMark x1="25936" y1="87454" x2="28676" y2="80443"/>
                        <a14:foregroundMark x1="60000" y1="98155" x2="66210" y2="96187"/>
                        <a14:foregroundMark x1="61735" y1="94219" x2="59726" y2="65683"/>
                        <a14:foregroundMark x1="61735" y1="85486" x2="60731" y2="64699"/>
                        <a14:foregroundMark x1="50776" y1="75031" x2="48767" y2="52645"/>
                        <a14:foregroundMark x1="43105" y1="58672" x2="51781" y2="60394"/>
                        <a14:foregroundMark x1="44566" y1="60025" x2="59452" y2="60025"/>
                        <a14:foregroundMark x1="50776" y1="82411" x2="51507" y2="67036"/>
                        <a14:foregroundMark x1="39543" y1="92497" x2="38813" y2="60025"/>
                        <a14:foregroundMark x1="26667" y1="92497" x2="26119" y2="65314"/>
                        <a14:foregroundMark x1="46941" y1="98032" x2="46941" y2="98032"/>
                        <a14:foregroundMark x1="38539" y1="97786" x2="38539" y2="97786"/>
                        <a14:foregroundMark x1="27489" y1="98155" x2="27489" y2="98155"/>
                        <a14:foregroundMark x1="32968" y1="52399" x2="33516" y2="52522"/>
                        <a14:foregroundMark x1="37078" y1="53137" x2="33881" y2="52522"/>
                        <a14:foregroundMark x1="39361" y1="53260" x2="34429" y2="52891"/>
                        <a14:foregroundMark x1="29324" y1="51947" x2="27763" y2="51415"/>
                        <a14:foregroundMark x1="30201" y1="52246" x2="29621" y2="52048"/>
                        <a14:foregroundMark x1="35708" y1="54121" x2="32052" y2="52876"/>
                        <a14:backgroundMark x1="62192" y1="50308" x2="61735" y2="27921"/>
                        <a14:backgroundMark x1="73151" y1="46002" x2="74247" y2="26322"/>
                        <a14:backgroundMark x1="74247" y1="26322" x2="74429" y2="26199"/>
                        <a14:backgroundMark x1="77626" y1="50308" x2="79635" y2="21525"/>
                        <a14:backgroundMark x1="80091" y1="37269" x2="82557" y2="25215"/>
                        <a14:backgroundMark x1="81644" y1="41205" x2="84110" y2="25215"/>
                        <a14:backgroundMark x1="82557" y1="43665" x2="88037" y2="33210"/>
                        <a14:backgroundMark x1="83562" y1="44649" x2="82374" y2="44280"/>
                        <a14:backgroundMark x1="78356" y1="51661" x2="86301" y2="42558"/>
                        <a14:backgroundMark x1="78082" y1="49323" x2="84566" y2="20787"/>
                        <a14:backgroundMark x1="85297" y1="30258" x2="87306" y2="18450"/>
                        <a14:backgroundMark x1="85297" y1="22509" x2="83379" y2="14514"/>
                        <a14:backgroundMark x1="85845" y1="11070" x2="71598" y2="16359"/>
                        <a14:backgroundMark x1="71598" y1="16359" x2="70868" y2="14760"/>
                        <a14:backgroundMark x1="66667" y1="12423" x2="71689" y2="18450"/>
                        <a14:backgroundMark x1="69680" y1="11808" x2="62922" y2="23862"/>
                        <a14:backgroundMark x1="63470" y1="21156" x2="58995" y2="37638"/>
                        <a14:backgroundMark x1="62192" y1="22140" x2="63927" y2="40590"/>
                        <a14:backgroundMark x1="61005" y1="22140" x2="63196" y2="55351"/>
                        <a14:backgroundMark x1="63470" y1="44895" x2="63470" y2="24477"/>
                        <a14:backgroundMark x1="63470" y1="24477" x2="63470" y2="24477"/>
                        <a14:backgroundMark x1="64932" y1="22140" x2="65936" y2="42927"/>
                        <a14:backgroundMark x1="67397" y1="44649" x2="71689" y2="30258"/>
                        <a14:backgroundMark x1="65205" y1="40590" x2="70411" y2="18450"/>
                        <a14:backgroundMark x1="69406" y1="18450" x2="65205" y2="33210"/>
                        <a14:backgroundMark x1="73881" y1="26199" x2="61826" y2="40467"/>
                        <a14:backgroundMark x1="61826" y1="40467" x2="76164" y2="41082"/>
                        <a14:backgroundMark x1="76164" y1="41082" x2="63379" y2="52276"/>
                        <a14:backgroundMark x1="63379" y1="52276" x2="58995" y2="38868"/>
                        <a14:backgroundMark x1="64658" y1="46248" x2="73425" y2="14760"/>
                        <a14:backgroundMark x1="72420" y1="25215" x2="74612" y2="17466"/>
                        <a14:backgroundMark x1="74886" y1="46002" x2="75342" y2="56950"/>
                        <a14:backgroundMark x1="75616" y1="54367" x2="71142" y2="52030"/>
                        <a14:backgroundMark x1="70411" y1="46002" x2="70411" y2="54367"/>
                        <a14:backgroundMark x1="73425" y1="53260" x2="74429" y2="52276"/>
                        <a14:backgroundMark x1="70411" y1="54982" x2="74155" y2="55351"/>
                        <a14:backgroundMark x1="71872" y1="55351" x2="70411" y2="54613"/>
                        <a14:backgroundMark x1="63470" y1="49323" x2="58995" y2="53998"/>
                        <a14:backgroundMark x1="63196" y1="54982" x2="59726" y2="54367"/>
                        <a14:backgroundMark x1="58265" y1="54367" x2="58265" y2="54367"/>
                        <a14:backgroundMark x1="32603" y1="40590" x2="30594" y2="27552"/>
                        <a14:backgroundMark x1="25662" y1="38868" x2="25205" y2="20541"/>
                        <a14:backgroundMark x1="27123" y1="42558" x2="30320" y2="21894"/>
                        <a14:backgroundMark x1="30320" y1="21894" x2="15068" y2="19065"/>
                        <a14:backgroundMark x1="15068" y1="19065" x2="13059" y2="38991"/>
                        <a14:backgroundMark x1="13059" y1="38991" x2="26119" y2="47970"/>
                        <a14:backgroundMark x1="26119" y1="47970" x2="41370" y2="32595"/>
                        <a14:backgroundMark x1="39361" y1="32226" x2="36073" y2="29889"/>
                        <a14:backgroundMark x1="35890" y1="18450" x2="28128" y2="21525"/>
                        <a14:backgroundMark x1="28128" y1="23124" x2="24201" y2="32841"/>
                        <a14:backgroundMark x1="25662" y1="16113" x2="25388" y2="25830"/>
                        <a14:backgroundMark x1="24384" y1="13776" x2="22648" y2="19557"/>
                        <a14:backgroundMark x1="22192" y1="13776" x2="19452" y2="19803"/>
                        <a14:backgroundMark x1="20913" y1="12423" x2="16438" y2="24477"/>
                        <a14:backgroundMark x1="11963" y1="22878" x2="10959" y2="31242"/>
                        <a14:backgroundMark x1="14247" y1="26199" x2="13973" y2="40221"/>
                        <a14:backgroundMark x1="11963" y1="46248" x2="12694" y2="31611"/>
                        <a14:backgroundMark x1="7032" y1="44895" x2="45571" y2="44280"/>
                        <a14:backgroundMark x1="4749" y1="52645" x2="28265" y2="52645"/>
                        <a14:backgroundMark x1="11507" y1="49692" x2="59726" y2="21894"/>
                        <a14:backgroundMark x1="9498" y1="47601" x2="38813" y2="40221"/>
                        <a14:backgroundMark x1="9224" y1="46248" x2="30959" y2="36039"/>
                        <a14:backgroundMark x1="30959" y1="36039" x2="31598" y2="35178"/>
                        <a14:backgroundMark x1="2557" y1="35178" x2="38356" y2="26199"/>
                        <a14:backgroundMark x1="38356" y1="26199" x2="38356" y2="26199"/>
                        <a14:backgroundMark x1="8219" y1="33579" x2="43562" y2="27552"/>
                        <a14:backgroundMark x1="19726" y1="27552" x2="51050" y2="18450"/>
                        <a14:backgroundMark x1="26393" y1="22509" x2="54521" y2="22509"/>
                        <a14:backgroundMark x1="20731" y1="22509" x2="53059" y2="19557"/>
                        <a14:backgroundMark x1="53059" y1="19557" x2="54795" y2="19557"/>
                        <a14:backgroundMark x1="15434" y1="14514" x2="51781" y2="14514"/>
                        <a14:backgroundMark x1="29680" y1="12177" x2="66667" y2="13530"/>
                        <a14:backgroundMark x1="23470" y1="15498" x2="52511" y2="19188"/>
                        <a14:backgroundMark x1="26393" y1="19803" x2="27580" y2="39237"/>
                        <a14:backgroundMark x1="27580" y1="39237" x2="25205" y2="41574"/>
                        <a14:backgroundMark x1="23653" y1="55720" x2="24658" y2="23124"/>
                        <a14:backgroundMark x1="25205" y1="52645" x2="25388" y2="32595"/>
                        <a14:backgroundMark x1="26119" y1="56335" x2="23653" y2="23124"/>
                        <a14:backgroundMark x1="23470" y1="48954" x2="32146" y2="14145"/>
                        <a14:backgroundMark x1="23927" y1="31857" x2="23927" y2="44895"/>
                        <a14:backgroundMark x1="25936" y1="48954" x2="22466" y2="50677"/>
                        <a14:backgroundMark x1="13699" y1="51661" x2="13516" y2="33579"/>
                        <a14:backgroundMark x1="8493" y1="50923" x2="10776" y2="34563"/>
                        <a14:backgroundMark x1="8493" y1="50923" x2="11507" y2="39975"/>
                        <a14:backgroundMark x1="9772" y1="49323" x2="13699" y2="30873"/>
                        <a14:backgroundMark x1="8219" y1="55720" x2="13699" y2="36285"/>
                        <a14:backgroundMark x1="10776" y1="36531" x2="10776" y2="43911"/>
                        <a14:backgroundMark x1="10046" y1="47601" x2="9498" y2="55720"/>
                        <a14:backgroundMark x1="13516" y1="52030" x2="16073" y2="32103"/>
                        <a14:backgroundMark x1="16073" y1="32103" x2="16256" y2="31857"/>
                        <a14:backgroundMark x1="12511" y1="37884" x2="11963" y2="52645"/>
                        <a14:backgroundMark x1="12694" y1="46002" x2="14703" y2="33948"/>
                        <a14:backgroundMark x1="57991" y1="54982" x2="62466" y2="55351"/>
                        <a14:backgroundMark x1="59726" y1="55351" x2="58721" y2="55351"/>
                        <a14:backgroundMark x1="71142" y1="55720" x2="69680" y2="51661"/>
                        <a14:backgroundMark x1="29772" y1="51415" x2="29863" y2="46494"/>
                        <a14:backgroundMark x1="29224" y1="52153" x2="30411" y2="48339"/>
                        <a14:backgroundMark x1="28858" y1="53875" x2="28858" y2="52153"/>
                        <a14:backgroundMark x1="28584" y1="53506" x2="29772" y2="45510"/>
                        <a14:backgroundMark x1="31598" y1="50431" x2="34247" y2="43173"/>
                        <a14:backgroundMark x1="30411" y1="51538" x2="31963" y2="48708"/>
                        <a14:backgroundMark x1="31324" y1="53629" x2="30776" y2="52768"/>
                        <a14:backgroundMark x1="30776" y1="52153" x2="32329" y2="48954"/>
                        <a14:backgroundMark x1="31050" y1="52891" x2="33425" y2="50062"/>
                        <a14:backgroundMark x1="31598" y1="53260" x2="32877" y2="50308"/>
                      </a14:backgroundRemoval>
                    </a14:imgEffect>
                  </a14:imgLayer>
                </a14:imgProps>
              </a:ext>
            </a:extLst>
          </a:blip>
          <a:stretch>
            <a:fillRect/>
          </a:stretch>
        </p:blipFill>
        <p:spPr>
          <a:xfrm>
            <a:off x="6214388" y="4550047"/>
            <a:ext cx="3077249" cy="2284752"/>
          </a:xfrm>
          <a:prstGeom prst="rect">
            <a:avLst/>
          </a:prstGeom>
        </p:spPr>
      </p:pic>
      <p:pic>
        <p:nvPicPr>
          <p:cNvPr id="36" name="Imagen 35">
            <a:extLst>
              <a:ext uri="{FF2B5EF4-FFF2-40B4-BE49-F238E27FC236}">
                <a16:creationId xmlns:a16="http://schemas.microsoft.com/office/drawing/2014/main" id="{0E177310-A232-4FC4-AFFD-C151C5AB74F4}"/>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6135" b="92638" l="3142" r="94908">
                        <a14:foregroundMark x1="59263" y1="82413" x2="57313" y2="51329"/>
                        <a14:foregroundMark x1="82665" y1="57873" x2="76165" y2="57055"/>
                        <a14:foregroundMark x1="84615" y1="52761" x2="78440" y2="52761"/>
                        <a14:foregroundMark x1="91549" y1="53579" x2="84182" y2="54192"/>
                        <a14:foregroundMark x1="95016" y1="53579" x2="88082" y2="55010"/>
                        <a14:foregroundMark x1="78873" y1="53579" x2="84182" y2="54192"/>
                        <a14:foregroundMark x1="54280" y1="77505" x2="54280" y2="73006"/>
                        <a14:foregroundMark x1="43554" y1="75869" x2="42795" y2="45603"/>
                        <a14:foregroundMark x1="42795" y1="77505" x2="43879" y2="57873"/>
                        <a14:foregroundMark x1="43120" y1="85481" x2="46587" y2="65031"/>
                        <a14:foregroundMark x1="41603" y1="15746" x2="40845" y2="6339"/>
                        <a14:foregroundMark x1="21993" y1="62986" x2="29252" y2="45603"/>
                        <a14:foregroundMark x1="29686" y1="85481" x2="30878" y2="47648"/>
                        <a14:foregroundMark x1="29686" y1="78937" x2="29686" y2="56442"/>
                        <a14:foregroundMark x1="29686" y1="77505" x2="28169" y2="59918"/>
                        <a14:foregroundMark x1="14735" y1="87526" x2="16576" y2="44785"/>
                        <a14:foregroundMark x1="10509" y1="52761" x2="3142" y2="53579"/>
                        <a14:foregroundMark x1="13976" y1="78119" x2="12351" y2="82413"/>
                        <a14:foregroundMark x1="12026" y1="92638" x2="15493" y2="92638"/>
                        <a14:foregroundMark x1="27736" y1="84663" x2="25894" y2="66462"/>
                        <a14:foregroundMark x1="45395" y1="86094" x2="39653" y2="72393"/>
                        <a14:foregroundMark x1="54280" y1="84663" x2="62297" y2="60736"/>
                        <a14:foregroundMark x1="62297" y1="60736" x2="62297" y2="60736"/>
                      </a14:backgroundRemoval>
                    </a14:imgEffect>
                  </a14:imgLayer>
                </a14:imgProps>
              </a:ext>
            </a:extLst>
          </a:blip>
          <a:stretch>
            <a:fillRect/>
          </a:stretch>
        </p:blipFill>
        <p:spPr>
          <a:xfrm>
            <a:off x="1157378" y="4756123"/>
            <a:ext cx="3899632" cy="2066002"/>
          </a:xfrm>
          <a:prstGeom prst="rect">
            <a:avLst/>
          </a:prstGeom>
        </p:spPr>
      </p:pic>
      <p:sp>
        <p:nvSpPr>
          <p:cNvPr id="38" name="Bocadillo: rectángulo con esquinas redondeadas 37">
            <a:extLst>
              <a:ext uri="{FF2B5EF4-FFF2-40B4-BE49-F238E27FC236}">
                <a16:creationId xmlns:a16="http://schemas.microsoft.com/office/drawing/2014/main" id="{74E0E0D1-F767-40D5-9A32-72852DED9690}"/>
              </a:ext>
            </a:extLst>
          </p:cNvPr>
          <p:cNvSpPr/>
          <p:nvPr/>
        </p:nvSpPr>
        <p:spPr>
          <a:xfrm>
            <a:off x="4088441" y="4756122"/>
            <a:ext cx="647700" cy="368300"/>
          </a:xfrm>
          <a:prstGeom prst="wedgeRoundRectCallout">
            <a:avLst>
              <a:gd name="adj1" fmla="val -51225"/>
              <a:gd name="adj2" fmla="val 745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adroTexto 36">
            <a:extLst>
              <a:ext uri="{FF2B5EF4-FFF2-40B4-BE49-F238E27FC236}">
                <a16:creationId xmlns:a16="http://schemas.microsoft.com/office/drawing/2014/main" id="{7A65561F-862D-4102-9F72-1B699ED8E747}"/>
              </a:ext>
            </a:extLst>
          </p:cNvPr>
          <p:cNvSpPr txBox="1"/>
          <p:nvPr/>
        </p:nvSpPr>
        <p:spPr>
          <a:xfrm>
            <a:off x="4092843" y="4771074"/>
            <a:ext cx="738201" cy="338554"/>
          </a:xfrm>
          <a:prstGeom prst="rect">
            <a:avLst/>
          </a:prstGeom>
          <a:noFill/>
        </p:spPr>
        <p:txBody>
          <a:bodyPr wrap="square" rtlCol="0">
            <a:spAutoFit/>
          </a:bodyPr>
          <a:lstStyle/>
          <a:p>
            <a:r>
              <a:rPr lang="en-US" sz="1600" dirty="0">
                <a:solidFill>
                  <a:schemeClr val="bg1"/>
                </a:solidFill>
              </a:rPr>
              <a:t>x*0.1</a:t>
            </a:r>
          </a:p>
        </p:txBody>
      </p:sp>
    </p:spTree>
    <p:custDataLst>
      <p:tags r:id="rId1"/>
    </p:custDataLst>
    <p:extLst>
      <p:ext uri="{BB962C8B-B14F-4D97-AF65-F5344CB8AC3E}">
        <p14:creationId xmlns:p14="http://schemas.microsoft.com/office/powerpoint/2010/main" val="34300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p:bldP spid="31" grpId="0"/>
      <p:bldP spid="38" grpId="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dirty="0">
                <a:solidFill>
                  <a:schemeClr val="bg1"/>
                </a:solidFill>
              </a:rPr>
              <a:t>Sub-Pixel Convolution</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6412" cy="598516"/>
          </a:xfrm>
        </p:spPr>
        <p:txBody>
          <a:bodyPr anchor="ctr">
            <a:normAutofit/>
          </a:bodyPr>
          <a:lstStyle/>
          <a:p>
            <a:pPr algn="ctr"/>
            <a:r>
              <a:rPr lang="en-US" sz="2000" dirty="0">
                <a:solidFill>
                  <a:schemeClr val="bg1"/>
                </a:solidFill>
                <a:effectLst>
                  <a:outerShdw blurRad="38100" dist="38100" dir="2700000" algn="tl">
                    <a:srgbClr val="000000">
                      <a:alpha val="43137"/>
                    </a:srgbClr>
                  </a:outerShdw>
                </a:effectLst>
              </a:rPr>
              <a:t>The architecture proposal</a:t>
            </a:r>
            <a:endParaRPr lang="en-US" sz="2000" dirty="0">
              <a:solidFill>
                <a:schemeClr val="bg1"/>
              </a:solidFill>
            </a:endParaRPr>
          </a:p>
        </p:txBody>
      </p:sp>
      <p:pic>
        <p:nvPicPr>
          <p:cNvPr id="32" name="Imagen 31">
            <a:extLst>
              <a:ext uri="{FF2B5EF4-FFF2-40B4-BE49-F238E27FC236}">
                <a16:creationId xmlns:a16="http://schemas.microsoft.com/office/drawing/2014/main" id="{45A093CB-2E6A-43AD-838F-5F1221032FA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668" b="89803" l="6758" r="89863">
                        <a14:foregroundMark x1="12694" y1="43366" x2="11233" y2="31818"/>
                        <a14:foregroundMark x1="6758" y1="33415" x2="11233" y2="33415"/>
                        <a14:foregroundMark x1="13333" y1="49017" x2="15708" y2="30590"/>
                        <a14:foregroundMark x1="24932" y1="52948" x2="26119" y2="30221"/>
                        <a14:foregroundMark x1="28493" y1="19410" x2="24292" y2="16708"/>
                        <a14:foregroundMark x1="44201" y1="33047" x2="35251" y2="33415"/>
                        <a14:backgroundMark x1="46575" y1="9214" x2="47397" y2="2334"/>
                        <a14:backgroundMark x1="46575" y1="8845" x2="47215" y2="11916"/>
                        <a14:backgroundMark x1="47671" y1="10934" x2="47215" y2="246"/>
                        <a14:backgroundMark x1="46575" y1="5897" x2="48128" y2="5897"/>
                        <a14:backgroundMark x1="46758" y1="10074" x2="45845" y2="1474"/>
                        <a14:backgroundMark x1="46941" y1="10074" x2="47215" y2="246"/>
                        <a14:backgroundMark x1="46941" y1="9214" x2="46758" y2="1720"/>
                        <a14:backgroundMark x1="46575" y1="12408" x2="46575" y2="7985"/>
                        <a14:backgroundMark x1="46758" y1="8231" x2="46758" y2="8231"/>
                        <a14:backgroundMark x1="46758" y1="8231" x2="46758" y2="8231"/>
                        <a14:backgroundMark x1="46758" y1="8231" x2="46758" y2="8231"/>
                        <a14:backgroundMark x1="46941" y1="6511" x2="46941" y2="10934"/>
                        <a14:backgroundMark x1="46941" y1="2580" x2="46941" y2="11548"/>
                      </a14:backgroundRemoval>
                    </a14:imgEffect>
                  </a14:imgLayer>
                </a14:imgProps>
              </a:ext>
              <a:ext uri="{28A0092B-C50C-407E-A947-70E740481C1C}">
                <a14:useLocalDpi xmlns:a14="http://schemas.microsoft.com/office/drawing/2010/main" val="0"/>
              </a:ext>
            </a:extLst>
          </a:blip>
          <a:srcRect r="47915" b="39490"/>
          <a:stretch/>
        </p:blipFill>
        <p:spPr>
          <a:xfrm>
            <a:off x="287664" y="1775980"/>
            <a:ext cx="1936247" cy="1672172"/>
          </a:xfrm>
          <a:prstGeom prst="rect">
            <a:avLst/>
          </a:prstGeom>
        </p:spPr>
      </p:pic>
      <p:pic>
        <p:nvPicPr>
          <p:cNvPr id="1026" name="Picture 2" descr="Sub-pixel convolution (r = 2). | Download Scientific Diagram">
            <a:extLst>
              <a:ext uri="{FF2B5EF4-FFF2-40B4-BE49-F238E27FC236}">
                <a16:creationId xmlns:a16="http://schemas.microsoft.com/office/drawing/2014/main" id="{703D3573-4EE0-4F89-871A-5BE764847957}"/>
              </a:ext>
            </a:extLst>
          </p:cNvPr>
          <p:cNvPicPr>
            <a:picLocks noChangeAspect="1" noChangeArrowheads="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7697" b="80899" l="2171" r="35456">
                        <a14:foregroundMark x1="20839" y1="80899" x2="33719" y2="78371"/>
                        <a14:foregroundMark x1="33864" y1="70787" x2="35456" y2="63764"/>
                        <a14:foregroundMark x1="2750" y1="54213" x2="3329" y2="21348"/>
                        <a14:foregroundMark x1="2315" y1="21067" x2="3473" y2="37640"/>
                        <a14:foregroundMark x1="3473" y1="37640" x2="7815" y2="53652"/>
                        <a14:foregroundMark x1="7815" y1="53652" x2="7236" y2="57022"/>
                        <a14:foregroundMark x1="1737" y1="21629" x2="9696" y2="17135"/>
                        <a14:foregroundMark x1="9696" y1="17135" x2="18524" y2="17697"/>
                        <a14:foregroundMark x1="18524" y1="17697" x2="20405" y2="18820"/>
                      </a14:backgroundRemoval>
                    </a14:imgEffect>
                  </a14:imgLayer>
                </a14:imgProps>
              </a:ext>
              <a:ext uri="{28A0092B-C50C-407E-A947-70E740481C1C}">
                <a14:useLocalDpi xmlns:a14="http://schemas.microsoft.com/office/drawing/2010/main" val="0"/>
              </a:ext>
            </a:extLst>
          </a:blip>
          <a:srcRect t="12673" r="63107" b="14106"/>
          <a:stretch/>
        </p:blipFill>
        <p:spPr bwMode="auto">
          <a:xfrm>
            <a:off x="4798562" y="3669825"/>
            <a:ext cx="2135990" cy="2184034"/>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descr="Imagen que contiene tabla&#10;&#10;Descripción generada automáticamente">
            <a:extLst>
              <a:ext uri="{FF2B5EF4-FFF2-40B4-BE49-F238E27FC236}">
                <a16:creationId xmlns:a16="http://schemas.microsoft.com/office/drawing/2014/main" id="{64B9D7BB-AD8F-48AD-8053-BE6D34D9725E}"/>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896" b="94531" l="4500" r="90000">
                        <a14:foregroundMark x1="8250" y1="71354" x2="10667" y2="50000"/>
                        <a14:foregroundMark x1="10667" y1="50000" x2="12167" y2="43490"/>
                        <a14:foregroundMark x1="10417" y1="62760" x2="12500" y2="43490"/>
                        <a14:foregroundMark x1="12500" y1="43490" x2="13667" y2="38021"/>
                        <a14:foregroundMark x1="17667" y1="26302" x2="18583" y2="22917"/>
                        <a14:foregroundMark x1="5417" y1="54427" x2="4583" y2="54427"/>
                        <a14:foregroundMark x1="8333" y1="91146" x2="8333" y2="94531"/>
                      </a14:backgroundRemoval>
                    </a14:imgEffect>
                  </a14:imgLayer>
                </a14:imgProps>
              </a:ext>
              <a:ext uri="{28A0092B-C50C-407E-A947-70E740481C1C}">
                <a14:useLocalDpi xmlns:a14="http://schemas.microsoft.com/office/drawing/2010/main" val="0"/>
              </a:ext>
            </a:extLst>
          </a:blip>
          <a:srcRect l="2551" t="6264" r="76326"/>
          <a:stretch/>
        </p:blipFill>
        <p:spPr>
          <a:xfrm>
            <a:off x="2227136" y="3448152"/>
            <a:ext cx="2064706" cy="2485976"/>
          </a:xfrm>
          <a:prstGeom prst="rect">
            <a:avLst/>
          </a:prstGeom>
        </p:spPr>
      </p:pic>
      <p:pic>
        <p:nvPicPr>
          <p:cNvPr id="1028" name="Picture 4" descr="Remote Sensing | Free Full-Text | Deep Multi-Scale Recurrent ...">
            <a:extLst>
              <a:ext uri="{FF2B5EF4-FFF2-40B4-BE49-F238E27FC236}">
                <a16:creationId xmlns:a16="http://schemas.microsoft.com/office/drawing/2014/main" id="{A2B4FB6B-1A23-48D4-8C8A-4CCAB5676A17}"/>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7033" b="92308" l="727" r="25455">
                        <a14:foregroundMark x1="13273" y1="86813" x2="2727" y2="86813"/>
                        <a14:foregroundMark x1="2364" y1="92308" x2="2545" y2="57692"/>
                        <a14:foregroundMark x1="727" y1="59341" x2="727" y2="59341"/>
                        <a14:backgroundMark x1="16727" y1="87363" x2="16545" y2="44505"/>
                        <a14:backgroundMark x1="3273" y1="47802" x2="14364" y2="50549"/>
                        <a14:backgroundMark x1="9455" y1="43407" x2="15455" y2="44505"/>
                        <a14:backgroundMark x1="15636" y1="68132" x2="15818" y2="62088"/>
                        <a14:backgroundMark x1="15818" y1="58791" x2="15455" y2="52198"/>
                      </a14:backgroundRemoval>
                    </a14:imgEffect>
                  </a14:imgLayer>
                </a14:imgProps>
              </a:ext>
              <a:ext uri="{28A0092B-C50C-407E-A947-70E740481C1C}">
                <a14:useLocalDpi xmlns:a14="http://schemas.microsoft.com/office/drawing/2010/main" val="0"/>
              </a:ext>
            </a:extLst>
          </a:blip>
          <a:srcRect l="-125" t="48884" r="83499" b="-2726"/>
          <a:stretch/>
        </p:blipFill>
        <p:spPr bwMode="auto">
          <a:xfrm>
            <a:off x="281456" y="3790168"/>
            <a:ext cx="2064706" cy="2212594"/>
          </a:xfrm>
          <a:prstGeom prst="rect">
            <a:avLst/>
          </a:prstGeom>
          <a:noFill/>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764D39A9-1644-40DF-A110-5EAE41163FAE}"/>
              </a:ext>
            </a:extLst>
          </p:cNvPr>
          <p:cNvSpPr/>
          <p:nvPr/>
        </p:nvSpPr>
        <p:spPr>
          <a:xfrm>
            <a:off x="3785121" y="4583289"/>
            <a:ext cx="1013441" cy="36117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Imagen que contiene dibujo&#10;&#10;Descripción generada automáticamente">
            <a:extLst>
              <a:ext uri="{FF2B5EF4-FFF2-40B4-BE49-F238E27FC236}">
                <a16:creationId xmlns:a16="http://schemas.microsoft.com/office/drawing/2014/main" id="{8A73EABE-B0B5-4EBB-A1A5-9DB6895A6FB4}"/>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959" b="91079" l="9857" r="92473">
                        <a14:foregroundMark x1="44624" y1="91079" x2="51434" y2="89004"/>
                        <a14:foregroundMark x1="54480" y1="89419" x2="50000" y2="69502"/>
                        <a14:foregroundMark x1="50000" y1="69502" x2="52151" y2="59751"/>
                        <a14:foregroundMark x1="48208" y1="89004" x2="49642" y2="64523"/>
                        <a14:foregroundMark x1="46057" y1="86929" x2="51434" y2="73237"/>
                        <a14:foregroundMark x1="48566" y1="82988" x2="52151" y2="58921"/>
                        <a14:foregroundMark x1="49283" y1="73237" x2="50000" y2="45436"/>
                        <a14:foregroundMark x1="45341" y1="65353" x2="47491" y2="47510"/>
                        <a14:foregroundMark x1="47849" y1="62241" x2="57706" y2="39004"/>
                        <a14:foregroundMark x1="92473" y1="53734" x2="88172" y2="53734"/>
                        <a14:foregroundMark x1="89964" y1="53734" x2="66487" y2="53320"/>
                        <a14:foregroundMark x1="52151" y1="71992" x2="56631" y2="67012"/>
                      </a14:backgroundRemoval>
                    </a14:imgEffect>
                  </a14:imgLayer>
                </a14:imgProps>
              </a:ext>
              <a:ext uri="{28A0092B-C50C-407E-A947-70E740481C1C}">
                <a14:useLocalDpi xmlns:a14="http://schemas.microsoft.com/office/drawing/2010/main" val="0"/>
              </a:ext>
            </a:extLst>
          </a:blip>
          <a:srcRect l="32416" t="8831" r="2676"/>
          <a:stretch/>
        </p:blipFill>
        <p:spPr>
          <a:xfrm>
            <a:off x="6856501" y="3509871"/>
            <a:ext cx="2087318" cy="2532502"/>
          </a:xfrm>
          <a:prstGeom prst="rect">
            <a:avLst/>
          </a:prstGeom>
        </p:spPr>
      </p:pic>
      <p:pic>
        <p:nvPicPr>
          <p:cNvPr id="1030" name="Picture 6" descr="Sub-pixel convolution (r = 2). | Download Scientific Diagram">
            <a:extLst>
              <a:ext uri="{FF2B5EF4-FFF2-40B4-BE49-F238E27FC236}">
                <a16:creationId xmlns:a16="http://schemas.microsoft.com/office/drawing/2014/main" id="{33B148CF-1ED8-40A9-9095-0164D48ECF65}"/>
              </a:ext>
            </a:extLst>
          </p:cNvPr>
          <p:cNvPicPr>
            <a:picLocks noChangeAspect="1" noChangeArrowheads="1"/>
          </p:cNvPicPr>
          <p:nvPr/>
        </p:nvPicPr>
        <p:blipFill rotWithShape="1">
          <a:blip r:embed="rId14">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124" b="81461" l="56874" r="97685">
                        <a14:foregroundMark x1="59479" y1="73876" x2="60781" y2="1685"/>
                        <a14:foregroundMark x1="59768" y1="6461" x2="71201" y2="6742"/>
                        <a14:foregroundMark x1="71201" y1="6742" x2="92764" y2="4494"/>
                        <a14:foregroundMark x1="92764" y1="4494" x2="97685" y2="5337"/>
                        <a14:foregroundMark x1="97685" y1="5899" x2="96671" y2="81461"/>
                        <a14:foregroundMark x1="94790" y1="80899" x2="58900" y2="79213"/>
                        <a14:foregroundMark x1="58900" y1="79213" x2="58755" y2="79494"/>
                        <a14:foregroundMark x1="57308" y1="81461" x2="56874" y2="5056"/>
                      </a14:backgroundRemoval>
                    </a14:imgEffect>
                  </a14:imgLayer>
                </a14:imgProps>
              </a:ext>
              <a:ext uri="{28A0092B-C50C-407E-A947-70E740481C1C}">
                <a14:useLocalDpi xmlns:a14="http://schemas.microsoft.com/office/drawing/2010/main" val="0"/>
              </a:ext>
            </a:extLst>
          </a:blip>
          <a:srcRect l="54803" b="15959"/>
          <a:stretch/>
        </p:blipFill>
        <p:spPr bwMode="auto">
          <a:xfrm>
            <a:off x="8880232" y="3753614"/>
            <a:ext cx="2087318" cy="199956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36C1D2A1-69F4-4608-B2C0-0F7AE550103A}"/>
              </a:ext>
            </a:extLst>
          </p:cNvPr>
          <p:cNvSpPr txBox="1"/>
          <p:nvPr/>
        </p:nvSpPr>
        <p:spPr>
          <a:xfrm>
            <a:off x="704354" y="5934126"/>
            <a:ext cx="1180083" cy="461665"/>
          </a:xfrm>
          <a:prstGeom prst="rect">
            <a:avLst/>
          </a:prstGeom>
          <a:noFill/>
        </p:spPr>
        <p:txBody>
          <a:bodyPr wrap="square" rtlCol="0">
            <a:spAutoFit/>
          </a:bodyPr>
          <a:lstStyle/>
          <a:p>
            <a:r>
              <a:rPr lang="en-US" sz="2400" dirty="0">
                <a:solidFill>
                  <a:schemeClr val="bg1"/>
                </a:solidFill>
              </a:rPr>
              <a:t>4x4x1</a:t>
            </a:r>
          </a:p>
        </p:txBody>
      </p:sp>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57A73110-9B8E-4564-8623-6ECBF09A96B0}"/>
                  </a:ext>
                </a:extLst>
              </p:cNvPr>
              <p:cNvSpPr txBox="1"/>
              <p:nvPr/>
            </p:nvSpPr>
            <p:spPr>
              <a:xfrm>
                <a:off x="5195116" y="5934126"/>
                <a:ext cx="1661385" cy="461665"/>
              </a:xfrm>
              <a:prstGeom prst="rect">
                <a:avLst/>
              </a:prstGeom>
              <a:noFill/>
            </p:spPr>
            <p:txBody>
              <a:bodyPr wrap="square" rtlCol="0">
                <a:spAutoFit/>
              </a:bodyPr>
              <a:lstStyle/>
              <a:p>
                <a:r>
                  <a:rPr lang="en-US" sz="2400" dirty="0">
                    <a:solidFill>
                      <a:schemeClr val="bg1"/>
                    </a:solidFill>
                  </a:rPr>
                  <a:t>4x4x(1</a:t>
                </a:r>
                <a14:m>
                  <m:oMath xmlns:m="http://schemas.openxmlformats.org/officeDocument/2006/math">
                    <m:sSup>
                      <m:sSupPr>
                        <m:ctrlPr>
                          <a:rPr lang="en-US" sz="2400" i="1" smtClean="0">
                            <a:solidFill>
                              <a:schemeClr val="bg1"/>
                            </a:solidFill>
                            <a:latin typeface="Cambria Math" panose="02040503050406030204" pitchFamily="18" charset="0"/>
                          </a:rPr>
                        </m:ctrlPr>
                      </m:sSupPr>
                      <m:e>
                        <m:r>
                          <a:rPr lang="en-US" sz="2400" i="1" smtClean="0">
                            <a:solidFill>
                              <a:schemeClr val="bg1"/>
                            </a:solidFill>
                            <a:latin typeface="Cambria Math" panose="02040503050406030204" pitchFamily="18" charset="0"/>
                          </a:rPr>
                          <m:t>𝑟</m:t>
                        </m:r>
                      </m:e>
                      <m:sup>
                        <m:r>
                          <a:rPr lang="en-US" sz="2400" i="1" smtClean="0">
                            <a:solidFill>
                              <a:schemeClr val="bg1"/>
                            </a:solidFill>
                            <a:latin typeface="Cambria Math" panose="02040503050406030204" pitchFamily="18" charset="0"/>
                          </a:rPr>
                          <m:t>2</m:t>
                        </m:r>
                      </m:sup>
                    </m:sSup>
                    <m:r>
                      <a:rPr lang="es-ES" sz="2400" b="0" i="1" smtClean="0">
                        <a:solidFill>
                          <a:schemeClr val="bg1"/>
                        </a:solidFill>
                        <a:latin typeface="Cambria Math" panose="02040503050406030204" pitchFamily="18" charset="0"/>
                      </a:rPr>
                      <m:t>)</m:t>
                    </m:r>
                  </m:oMath>
                </a14:m>
                <a:endParaRPr lang="en-US" sz="2400" dirty="0">
                  <a:solidFill>
                    <a:schemeClr val="bg1"/>
                  </a:solidFill>
                </a:endParaRPr>
              </a:p>
            </p:txBody>
          </p:sp>
        </mc:Choice>
        <mc:Fallback xmlns="">
          <p:sp>
            <p:nvSpPr>
              <p:cNvPr id="27" name="CuadroTexto 26">
                <a:extLst>
                  <a:ext uri="{FF2B5EF4-FFF2-40B4-BE49-F238E27FC236}">
                    <a16:creationId xmlns:a16="http://schemas.microsoft.com/office/drawing/2014/main" id="{57A73110-9B8E-4564-8623-6ECBF09A96B0}"/>
                  </a:ext>
                </a:extLst>
              </p:cNvPr>
              <p:cNvSpPr txBox="1">
                <a:spLocks noRot="1" noChangeAspect="1" noMove="1" noResize="1" noEditPoints="1" noAdjustHandles="1" noChangeArrowheads="1" noChangeShapeType="1" noTextEdit="1"/>
              </p:cNvSpPr>
              <p:nvPr/>
            </p:nvSpPr>
            <p:spPr>
              <a:xfrm>
                <a:off x="5195116" y="5934126"/>
                <a:ext cx="1661385" cy="461665"/>
              </a:xfrm>
              <a:prstGeom prst="rect">
                <a:avLst/>
              </a:prstGeom>
              <a:blipFill>
                <a:blip r:embed="rId17"/>
                <a:stretch>
                  <a:fillRect l="-5495" t="-9211" b="-30263"/>
                </a:stretch>
              </a:blipFill>
            </p:spPr>
            <p:txBody>
              <a:bodyPr/>
              <a:lstStyle/>
              <a:p>
                <a:r>
                  <a:rPr lang="en-US">
                    <a:noFill/>
                  </a:rPr>
                  <a:t> </a:t>
                </a:r>
              </a:p>
            </p:txBody>
          </p:sp>
        </mc:Fallback>
      </mc:AlternateContent>
      <p:sp>
        <p:nvSpPr>
          <p:cNvPr id="29" name="CuadroTexto 28">
            <a:extLst>
              <a:ext uri="{FF2B5EF4-FFF2-40B4-BE49-F238E27FC236}">
                <a16:creationId xmlns:a16="http://schemas.microsoft.com/office/drawing/2014/main" id="{FB02EB67-0834-4F13-8DDE-AC7F3B53B491}"/>
              </a:ext>
            </a:extLst>
          </p:cNvPr>
          <p:cNvSpPr txBox="1"/>
          <p:nvPr/>
        </p:nvSpPr>
        <p:spPr>
          <a:xfrm>
            <a:off x="9433023" y="5934125"/>
            <a:ext cx="1393021" cy="461665"/>
          </a:xfrm>
          <a:prstGeom prst="rect">
            <a:avLst/>
          </a:prstGeom>
          <a:noFill/>
        </p:spPr>
        <p:txBody>
          <a:bodyPr wrap="square" rtlCol="0">
            <a:spAutoFit/>
          </a:bodyPr>
          <a:lstStyle/>
          <a:p>
            <a:r>
              <a:rPr lang="en-US" sz="2400" dirty="0">
                <a:solidFill>
                  <a:schemeClr val="bg1"/>
                </a:solidFill>
              </a:rPr>
              <a:t>4rx4rx1</a:t>
            </a:r>
          </a:p>
        </p:txBody>
      </p:sp>
    </p:spTree>
    <p:custDataLst>
      <p:tags r:id="rId1"/>
    </p:custDataLst>
    <p:extLst>
      <p:ext uri="{BB962C8B-B14F-4D97-AF65-F5344CB8AC3E}">
        <p14:creationId xmlns:p14="http://schemas.microsoft.com/office/powerpoint/2010/main" val="310006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30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500"/>
                                  </p:stCondLst>
                                  <p:childTnLst>
                                    <p:set>
                                      <p:cBhvr>
                                        <p:cTn id="33" dur="1" fill="hold">
                                          <p:stCondLst>
                                            <p:cond delay="0"/>
                                          </p:stCondLst>
                                        </p:cTn>
                                        <p:tgtEl>
                                          <p:spTgt spid="1030"/>
                                        </p:tgtEl>
                                        <p:attrNameLst>
                                          <p:attrName>style.visibility</p:attrName>
                                        </p:attrNameLst>
                                      </p:cBhvr>
                                      <p:to>
                                        <p:strVal val="visible"/>
                                      </p:to>
                                    </p:set>
                                    <p:animEffect transition="in" filter="fade">
                                      <p:cBhvr>
                                        <p:cTn id="34" dur="500"/>
                                        <p:tgtEl>
                                          <p:spTgt spid="1030"/>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27"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n que contiene circuito&#10;&#10;Descripción generada automáticamente">
            <a:extLst>
              <a:ext uri="{FF2B5EF4-FFF2-40B4-BE49-F238E27FC236}">
                <a16:creationId xmlns:a16="http://schemas.microsoft.com/office/drawing/2014/main" id="{A320ACF3-2F3B-41BB-B56A-0C3F417B2BF6}"/>
              </a:ext>
            </a:extLst>
          </p:cNvPr>
          <p:cNvPicPr>
            <a:picLocks noChangeAspect="1"/>
          </p:cNvPicPr>
          <p:nvPr/>
        </p:nvPicPr>
        <p:blipFill rotWithShape="1">
          <a:blip r:embed="rId3"/>
          <a:srcRect r="23298" b="9091"/>
          <a:stretch/>
        </p:blipFill>
        <p:spPr>
          <a:xfrm>
            <a:off x="3523488" y="10"/>
            <a:ext cx="8668512" cy="6857990"/>
          </a:xfrm>
          <a:prstGeom prst="rect">
            <a:avLst/>
          </a:prstGeom>
        </p:spPr>
      </p:pic>
      <p:sp>
        <p:nvSpPr>
          <p:cNvPr id="23" name="Rectangle 1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A8DA91A-2B06-4B66-A949-FC75FABE6706}"/>
              </a:ext>
            </a:extLst>
          </p:cNvPr>
          <p:cNvSpPr>
            <a:spLocks noGrp="1"/>
          </p:cNvSpPr>
          <p:nvPr>
            <p:ph type="ctrTitle"/>
          </p:nvPr>
        </p:nvSpPr>
        <p:spPr>
          <a:xfrm>
            <a:off x="477981" y="1122363"/>
            <a:ext cx="4023360" cy="3204134"/>
          </a:xfrm>
        </p:spPr>
        <p:txBody>
          <a:bodyPr anchor="b">
            <a:normAutofit/>
          </a:bodyPr>
          <a:lstStyle/>
          <a:p>
            <a:r>
              <a:rPr lang="en-US" sz="4800" dirty="0"/>
              <a:t>The Training</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35688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EA0EAE7-3E5D-4768-B498-6A84C41F95B3}"/>
              </a:ext>
            </a:extLst>
          </p:cNvPr>
          <p:cNvSpPr>
            <a:spLocks noGrp="1"/>
          </p:cNvSpPr>
          <p:nvPr>
            <p:ph type="ctrTitle"/>
          </p:nvPr>
        </p:nvSpPr>
        <p:spPr>
          <a:xfrm>
            <a:off x="2103121" y="310343"/>
            <a:ext cx="7985759" cy="868823"/>
          </a:xfrm>
        </p:spPr>
        <p:txBody>
          <a:bodyPr anchor="ctr">
            <a:normAutofit/>
          </a:bodyPr>
          <a:lstStyle/>
          <a:p>
            <a:pPr algn="ctr"/>
            <a:r>
              <a:rPr lang="en-US" sz="3700" dirty="0">
                <a:solidFill>
                  <a:schemeClr val="bg1"/>
                </a:solidFill>
              </a:rPr>
              <a:t>How they learn?</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2972CB15-C207-45D7-9DAF-4E0411738374}"/>
              </a:ext>
            </a:extLst>
          </p:cNvPr>
          <p:cNvSpPr>
            <a:spLocks noGrp="1"/>
          </p:cNvSpPr>
          <p:nvPr>
            <p:ph type="subTitle" idx="1"/>
          </p:nvPr>
        </p:nvSpPr>
        <p:spPr>
          <a:xfrm>
            <a:off x="2615738" y="1263807"/>
            <a:ext cx="6966412" cy="598516"/>
          </a:xfrm>
        </p:spPr>
        <p:txBody>
          <a:bodyPr anchor="ctr">
            <a:normAutofit/>
          </a:bodyPr>
          <a:lstStyle/>
          <a:p>
            <a:pPr algn="ctr"/>
            <a:r>
              <a:rPr lang="en-US" sz="2000" dirty="0">
                <a:solidFill>
                  <a:schemeClr val="bg1"/>
                </a:solidFill>
                <a:effectLst>
                  <a:outerShdw blurRad="38100" dist="38100" dir="2700000" algn="tl">
                    <a:srgbClr val="000000">
                      <a:alpha val="43137"/>
                    </a:srgbClr>
                  </a:outerShdw>
                </a:effectLst>
              </a:rPr>
              <a:t>Curricular Learning</a:t>
            </a:r>
            <a:endParaRPr lang="en-US" sz="2000" dirty="0">
              <a:solidFill>
                <a:schemeClr val="bg1"/>
              </a:solidFill>
            </a:endParaRPr>
          </a:p>
        </p:txBody>
      </p:sp>
      <p:pic>
        <p:nvPicPr>
          <p:cNvPr id="9" name="Imagen 8">
            <a:extLst>
              <a:ext uri="{FF2B5EF4-FFF2-40B4-BE49-F238E27FC236}">
                <a16:creationId xmlns:a16="http://schemas.microsoft.com/office/drawing/2014/main" id="{CD3C29EE-2EFD-4FC7-B856-406EA13A105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96" b="97135" l="4000" r="90000">
                        <a14:foregroundMark x1="52750" y1="66146" x2="51250" y2="66927"/>
                        <a14:foregroundMark x1="51167" y1="75781" x2="51167" y2="57292"/>
                        <a14:foregroundMark x1="50833" y1="90104" x2="50583" y2="95573"/>
                        <a14:foregroundMark x1="42250" y1="95573" x2="42917" y2="96354"/>
                        <a14:foregroundMark x1="41917" y1="85677" x2="41917" y2="63802"/>
                        <a14:foregroundMark x1="41917" y1="63802" x2="40833" y2="71875"/>
                        <a14:foregroundMark x1="41083" y1="81250" x2="41917" y2="47396"/>
                        <a14:foregroundMark x1="55833" y1="22396" x2="57917" y2="13542"/>
                        <a14:foregroundMark x1="11167" y1="43490" x2="14167" y2="26302"/>
                        <a14:foregroundMark x1="9083" y1="36198" x2="8750" y2="80208"/>
                        <a14:foregroundMark x1="8750" y1="80208" x2="9000" y2="85417"/>
                        <a14:foregroundMark x1="9750" y1="86198" x2="11083" y2="66667"/>
                        <a14:foregroundMark x1="4083" y1="53125" x2="7000" y2="53385"/>
                        <a14:foregroundMark x1="12250" y1="96354" x2="12250" y2="96354"/>
                        <a14:foregroundMark x1="12250" y1="96615" x2="12250" y2="96615"/>
                        <a14:foregroundMark x1="19750" y1="83073" x2="20833" y2="46875"/>
                        <a14:foregroundMark x1="21917" y1="96875" x2="21583" y2="96615"/>
                        <a14:foregroundMark x1="22167" y1="97135" x2="22167" y2="97135"/>
                      </a14:backgroundRemoval>
                    </a14:imgEffect>
                  </a14:imgLayer>
                </a14:imgProps>
              </a:ext>
              <a:ext uri="{28A0092B-C50C-407E-A947-70E740481C1C}">
                <a14:useLocalDpi xmlns:a14="http://schemas.microsoft.com/office/drawing/2010/main" val="0"/>
              </a:ext>
            </a:extLst>
          </a:blip>
          <a:stretch>
            <a:fillRect/>
          </a:stretch>
        </p:blipFill>
        <p:spPr>
          <a:xfrm>
            <a:off x="513410" y="2251542"/>
            <a:ext cx="9774975" cy="2652102"/>
          </a:xfrm>
          <a:prstGeom prst="rect">
            <a:avLst/>
          </a:prstGeom>
        </p:spPr>
      </p:pic>
      <p:pic>
        <p:nvPicPr>
          <p:cNvPr id="32" name="Imagen 31">
            <a:extLst>
              <a:ext uri="{FF2B5EF4-FFF2-40B4-BE49-F238E27FC236}">
                <a16:creationId xmlns:a16="http://schemas.microsoft.com/office/drawing/2014/main" id="{45A093CB-2E6A-43AD-838F-5F1221032FA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668" b="89803" l="6758" r="89863">
                        <a14:foregroundMark x1="12694" y1="43366" x2="11233" y2="31818"/>
                        <a14:foregroundMark x1="6758" y1="33415" x2="11233" y2="33415"/>
                        <a14:foregroundMark x1="13333" y1="49017" x2="15708" y2="30590"/>
                        <a14:foregroundMark x1="24932" y1="52948" x2="26119" y2="30221"/>
                        <a14:foregroundMark x1="28493" y1="19410" x2="24292" y2="16708"/>
                        <a14:foregroundMark x1="46849" y1="4668" x2="46849" y2="4668"/>
                        <a14:foregroundMark x1="47031" y1="10905" x2="46813" y2="8515"/>
                        <a14:foregroundMark x1="47123" y1="11916" x2="47089" y2="11547"/>
                        <a14:foregroundMark x1="44201" y1="33047" x2="35251" y2="33415"/>
                        <a14:backgroundMark x1="49224" y1="8845" x2="44932" y2="5774"/>
                        <a14:backgroundMark x1="46210" y1="13759" x2="46667" y2="5897"/>
                        <a14:backgroundMark x1="46667" y1="12408" x2="47032" y2="5405"/>
                        <a14:backgroundMark x1="47032" y1="12776" x2="46941" y2="2580"/>
                        <a14:backgroundMark x1="46301" y1="13022" x2="46301" y2="1474"/>
                        <a14:backgroundMark x1="46484" y1="8722" x2="46941" y2="2826"/>
                        <a14:backgroundMark x1="46758" y1="11057" x2="46758" y2="5528"/>
                      </a14:backgroundRemoval>
                    </a14:imgEffect>
                  </a14:imgLayer>
                </a14:imgProps>
              </a:ext>
              <a:ext uri="{28A0092B-C50C-407E-A947-70E740481C1C}">
                <a14:useLocalDpi xmlns:a14="http://schemas.microsoft.com/office/drawing/2010/main" val="0"/>
              </a:ext>
            </a:extLst>
          </a:blip>
          <a:stretch>
            <a:fillRect/>
          </a:stretch>
        </p:blipFill>
        <p:spPr>
          <a:xfrm>
            <a:off x="6517112" y="2079542"/>
            <a:ext cx="6547300" cy="4867128"/>
          </a:xfrm>
          <a:prstGeom prst="rect">
            <a:avLst/>
          </a:prstGeom>
        </p:spPr>
      </p:pic>
      <p:pic>
        <p:nvPicPr>
          <p:cNvPr id="34" name="Imagen 33">
            <a:extLst>
              <a:ext uri="{FF2B5EF4-FFF2-40B4-BE49-F238E27FC236}">
                <a16:creationId xmlns:a16="http://schemas.microsoft.com/office/drawing/2014/main" id="{08E76DBC-203A-4556-B604-ADF8E9F7205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059" b="89914" l="6484" r="94338">
                        <a14:foregroundMark x1="75434" y1="23247" x2="72146" y2="14391"/>
                        <a14:foregroundMark x1="74521" y1="20418" x2="78630" y2="15252"/>
                        <a14:foregroundMark x1="73059" y1="51169" x2="74247" y2="39237"/>
                        <a14:foregroundMark x1="63562" y1="49200" x2="61461" y2="41574"/>
                        <a14:foregroundMark x1="54338" y1="33579" x2="60822" y2="33210"/>
                        <a14:foregroundMark x1="89589" y1="32472" x2="83744" y2="32472"/>
                        <a14:foregroundMark x1="94338" y1="34071" x2="91416" y2="33579"/>
                        <a14:foregroundMark x1="74521" y1="53998" x2="75708" y2="27675"/>
                        <a14:foregroundMark x1="27595" y1="34897" x2="27698" y2="33945"/>
                        <a14:foregroundMark x1="27435" y1="36376" x2="27584" y2="35002"/>
                        <a14:foregroundMark x1="62648" y1="41574" x2="62648" y2="34809"/>
                        <a14:foregroundMark x1="70320" y1="20418" x2="73607" y2="14883"/>
                        <a14:backgroundMark x1="31142" y1="58057" x2="22466" y2="38130"/>
                        <a14:backgroundMark x1="22466" y1="38130" x2="50776" y2="8733"/>
                        <a14:backgroundMark x1="50776" y1="8733" x2="40000" y2="27429"/>
                        <a14:backgroundMark x1="40000" y1="27429" x2="40000" y2="38868"/>
                        <a14:backgroundMark x1="37078" y1="46002" x2="28767" y2="44280"/>
                        <a14:backgroundMark x1="34429" y1="43788" x2="26301" y2="14268"/>
                        <a14:backgroundMark x1="26301" y1="14268" x2="26758" y2="13899"/>
                        <a14:backgroundMark x1="27123" y1="33087" x2="26484" y2="16605"/>
                        <a14:backgroundMark x1="26484" y1="47724" x2="29406" y2="23739"/>
                        <a14:backgroundMark x1="27123" y1="41574" x2="27763" y2="10824"/>
                        <a14:backgroundMark x1="26119" y1="52645" x2="26119" y2="33579"/>
                        <a14:backgroundMark x1="25114" y1="23739" x2="24475" y2="35793"/>
                        <a14:backgroundMark x1="24475" y1="23247" x2="24475" y2="49077"/>
                        <a14:backgroundMark x1="24475" y1="49077" x2="29132" y2="20172"/>
                        <a14:backgroundMark x1="24840" y1="50062" x2="29132" y2="26445"/>
                        <a14:backgroundMark x1="29132" y1="26445" x2="27123" y2="32226"/>
                        <a14:backgroundMark x1="28493" y1="20664" x2="34064" y2="13038"/>
                        <a14:backgroundMark x1="34064" y1="13038" x2="39726" y2="17958"/>
                        <a14:backgroundMark x1="45023" y1="11316" x2="49954" y2="5043"/>
                        <a14:backgroundMark x1="46301" y1="6396" x2="49315" y2="6396"/>
                        <a14:backgroundMark x1="45297" y1="4551" x2="49954" y2="3321"/>
                        <a14:backgroundMark x1="49315" y1="3690" x2="47671" y2="7257"/>
                        <a14:backgroundMark x1="47945" y1="6765" x2="35434" y2="5535"/>
                        <a14:backgroundMark x1="35434" y1="12669" x2="29132" y2="27306"/>
                        <a14:backgroundMark x1="29132" y1="14391" x2="21187" y2="40713"/>
                        <a14:backgroundMark x1="21187" y1="40713" x2="22192" y2="36162"/>
                        <a14:backgroundMark x1="28767" y1="15744" x2="19087" y2="37269"/>
                        <a14:backgroundMark x1="19087" y1="37269" x2="21187" y2="20172"/>
                        <a14:backgroundMark x1="23196" y1="7749" x2="15342" y2="33333"/>
                        <a14:backgroundMark x1="15342" y1="33333" x2="19817" y2="17097"/>
                        <a14:backgroundMark x1="20822" y1="14883" x2="19543" y2="25092"/>
                        <a14:backgroundMark x1="22831" y1="10824" x2="15982" y2="38868"/>
                        <a14:backgroundMark x1="15982" y1="38868" x2="15525" y2="39729"/>
                        <a14:backgroundMark x1="16256" y1="27798" x2="13881" y2="35793"/>
                        <a14:backgroundMark x1="16256" y1="18819" x2="11598" y2="37515"/>
                        <a14:backgroundMark x1="13242" y1="22017" x2="11963" y2="30873"/>
                        <a14:backgroundMark x1="12877" y1="22386" x2="9589" y2="48093"/>
                        <a14:backgroundMark x1="9589" y1="48093" x2="9954" y2="44280"/>
                        <a14:backgroundMark x1="11598" y1="32226" x2="8584" y2="46002"/>
                        <a14:backgroundMark x1="10594" y1="28659" x2="9589" y2="57565"/>
                        <a14:backgroundMark x1="11598" y1="42435" x2="10320" y2="51784"/>
                        <a14:backgroundMark x1="12603" y1="33579" x2="12329" y2="61378"/>
                        <a14:backgroundMark x1="12329" y1="61378" x2="12603" y2="61624"/>
                        <a14:backgroundMark x1="14886" y1="45141" x2="12877" y2="59410"/>
                        <a14:backgroundMark x1="15251" y1="41574" x2="13607" y2="57073"/>
                        <a14:backgroundMark x1="18904" y1="26445" x2="18539" y2="46002"/>
                        <a14:backgroundMark x1="20822" y1="32595" x2="19543" y2="66052"/>
                        <a14:backgroundMark x1="24475" y1="22878" x2="21187" y2="42435"/>
                        <a14:backgroundMark x1="21553" y1="21033" x2="19543" y2="41082"/>
                        <a14:backgroundMark x1="23836" y1="16605" x2="17260" y2="23247"/>
                        <a14:backgroundMark x1="33425" y1="18819" x2="17534" y2="17958"/>
                        <a14:backgroundMark x1="23836" y1="17958" x2="32785" y2="16605"/>
                        <a14:backgroundMark x1="26119" y1="16605" x2="22831" y2="16605"/>
                        <a14:backgroundMark x1="27489" y1="15252" x2="25114" y2="15744"/>
                        <a14:backgroundMark x1="28128" y1="14391" x2="24201" y2="14391"/>
                        <a14:backgroundMark x1="9315" y1="30873" x2="6301" y2="33579"/>
                        <a14:backgroundMark x1="30137" y1="31365" x2="24840" y2="55843"/>
                        <a14:backgroundMark x1="27763" y1="40221" x2="26119" y2="53137"/>
                        <a14:backgroundMark x1="27763" y1="31365" x2="30137" y2="16113"/>
                        <a14:backgroundMark x1="25114" y1="46494" x2="29406" y2="23247"/>
                        <a14:backgroundMark x1="25114" y1="39729" x2="28767" y2="17958"/>
                        <a14:backgroundMark x1="26119" y1="31734" x2="29406" y2="16605"/>
                        <a14:backgroundMark x1="29132" y1="25092" x2="30411" y2="18819"/>
                        <a14:backgroundMark x1="28493" y1="24600" x2="29132" y2="32595"/>
                        <a14:backgroundMark x1="29132" y1="22386" x2="27123" y2="28659"/>
                        <a14:backgroundMark x1="27489" y1="39729" x2="28767" y2="18450"/>
                        <a14:backgroundMark x1="27763" y1="43296" x2="29406" y2="28167"/>
                        <a14:backgroundMark x1="27123" y1="45141" x2="27489" y2="31365"/>
                      </a14:backgroundRemoval>
                    </a14:imgEffect>
                  </a14:imgLayer>
                </a14:imgProps>
              </a:ext>
              <a:ext uri="{28A0092B-C50C-407E-A947-70E740481C1C}">
                <a14:useLocalDpi xmlns:a14="http://schemas.microsoft.com/office/drawing/2010/main" val="0"/>
              </a:ext>
            </a:extLst>
          </a:blip>
          <a:stretch>
            <a:fillRect/>
          </a:stretch>
        </p:blipFill>
        <p:spPr>
          <a:xfrm>
            <a:off x="3433952" y="2096178"/>
            <a:ext cx="6473237" cy="4806157"/>
          </a:xfrm>
          <a:prstGeom prst="rect">
            <a:avLst/>
          </a:prstGeom>
        </p:spPr>
      </p:pic>
      <p:pic>
        <p:nvPicPr>
          <p:cNvPr id="8" name="Imagen 7">
            <a:extLst>
              <a:ext uri="{FF2B5EF4-FFF2-40B4-BE49-F238E27FC236}">
                <a16:creationId xmlns:a16="http://schemas.microsoft.com/office/drawing/2014/main" id="{91EBCD2E-0B3E-4D5E-A891-CA34AE1F6C9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462" b="97774" l="9732" r="93736">
                        <a14:foregroundMark x1="20358" y1="91837" x2="24273" y2="58256"/>
                        <a14:foregroundMark x1="25280" y1="97774" x2="22148" y2="96289"/>
                        <a14:foregroundMark x1="35011" y1="72356" x2="35794" y2="61039"/>
                        <a14:foregroundMark x1="36465" y1="95733" x2="37584" y2="55473"/>
                        <a14:foregroundMark x1="38814" y1="97403" x2="37584" y2="97588"/>
                        <a14:foregroundMark x1="53468" y1="96660" x2="51454" y2="97588"/>
                        <a14:foregroundMark x1="51902" y1="90353" x2="49329" y2="63451"/>
                        <a14:foregroundMark x1="49329" y1="63451" x2="49553" y2="45269"/>
                        <a14:foregroundMark x1="52461" y1="72171" x2="52461" y2="51948"/>
                        <a14:foregroundMark x1="43624" y1="41744" x2="60067" y2="39889"/>
                        <a14:foregroundMark x1="67338" y1="50093" x2="65324" y2="95918"/>
                        <a14:foregroundMark x1="65996" y1="97959" x2="65996" y2="96475"/>
                        <a14:foregroundMark x1="74720" y1="60668" x2="82662" y2="60297"/>
                        <a14:foregroundMark x1="82662" y1="60297" x2="83893" y2="60297"/>
                        <a14:foregroundMark x1="88367" y1="61039" x2="79306" y2="63080"/>
                        <a14:foregroundMark x1="93736" y1="62523" x2="89821" y2="62894"/>
                        <a14:foregroundMark x1="64430" y1="76067" x2="66890" y2="56030"/>
                        <a14:foregroundMark x1="18680" y1="64378" x2="11074" y2="63636"/>
                        <a14:foregroundMark x1="22931" y1="88312" x2="24273" y2="65306"/>
                        <a14:foregroundMark x1="24273" y1="65306" x2="21588" y2="73655"/>
                        <a14:foregroundMark x1="21588" y1="73655" x2="22260" y2="77551"/>
                        <a14:foregroundMark x1="23490" y1="69573" x2="21812" y2="61410"/>
                        <a14:foregroundMark x1="39709" y1="66790" x2="39485" y2="56401"/>
                        <a14:foregroundMark x1="39485" y1="56401" x2="35906" y2="65492"/>
                        <a14:foregroundMark x1="35906" y1="65492" x2="36801" y2="82004"/>
                        <a14:foregroundMark x1="36577" y1="89796" x2="37696" y2="50464"/>
                        <a14:foregroundMark x1="36913" y1="76067" x2="37025" y2="50093"/>
                        <a14:foregroundMark x1="43289" y1="38033" x2="57830" y2="36364"/>
                        <a14:foregroundMark x1="51119" y1="87755" x2="54027" y2="71243"/>
                      </a14:backgroundRemoval>
                    </a14:imgEffect>
                  </a14:imgLayer>
                </a14:imgProps>
              </a:ext>
              <a:ext uri="{28A0092B-C50C-407E-A947-70E740481C1C}">
                <a14:useLocalDpi xmlns:a14="http://schemas.microsoft.com/office/drawing/2010/main" val="0"/>
              </a:ext>
            </a:extLst>
          </a:blip>
          <a:stretch>
            <a:fillRect/>
          </a:stretch>
        </p:blipFill>
        <p:spPr>
          <a:xfrm>
            <a:off x="6238875" y="1641854"/>
            <a:ext cx="5363515" cy="3233708"/>
          </a:xfrm>
          <a:prstGeom prst="rect">
            <a:avLst/>
          </a:prstGeom>
        </p:spPr>
      </p:pic>
      <p:pic>
        <p:nvPicPr>
          <p:cNvPr id="12" name="Imagen 11">
            <a:extLst>
              <a:ext uri="{FF2B5EF4-FFF2-40B4-BE49-F238E27FC236}">
                <a16:creationId xmlns:a16="http://schemas.microsoft.com/office/drawing/2014/main" id="{90C5954A-AC4B-45F0-947D-F872796F9E82}"/>
              </a:ext>
            </a:extLst>
          </p:cNvPr>
          <p:cNvPicPr>
            <a:picLocks noChangeAspect="1"/>
          </p:cNvPicPr>
          <p:nvPr/>
        </p:nvPicPr>
        <p:blipFill>
          <a:blip r:embed="rId12"/>
          <a:stretch>
            <a:fillRect/>
          </a:stretch>
        </p:blipFill>
        <p:spPr>
          <a:xfrm>
            <a:off x="1521244" y="5263265"/>
            <a:ext cx="942975" cy="952500"/>
          </a:xfrm>
          <a:prstGeom prst="rect">
            <a:avLst/>
          </a:prstGeom>
        </p:spPr>
      </p:pic>
      <p:sp>
        <p:nvSpPr>
          <p:cNvPr id="13" name="Flecha: a la derecha 12">
            <a:extLst>
              <a:ext uri="{FF2B5EF4-FFF2-40B4-BE49-F238E27FC236}">
                <a16:creationId xmlns:a16="http://schemas.microsoft.com/office/drawing/2014/main" id="{88C4F9D7-FBF5-4C7F-A1FF-9A1E9037E954}"/>
              </a:ext>
            </a:extLst>
          </p:cNvPr>
          <p:cNvSpPr/>
          <p:nvPr/>
        </p:nvSpPr>
        <p:spPr>
          <a:xfrm>
            <a:off x="2628351" y="5522855"/>
            <a:ext cx="2193560" cy="40957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n 13">
            <a:extLst>
              <a:ext uri="{FF2B5EF4-FFF2-40B4-BE49-F238E27FC236}">
                <a16:creationId xmlns:a16="http://schemas.microsoft.com/office/drawing/2014/main" id="{3E72CD04-E7F2-420B-B8CF-9488163C65A9}"/>
              </a:ext>
            </a:extLst>
          </p:cNvPr>
          <p:cNvPicPr>
            <a:picLocks noChangeAspect="1"/>
          </p:cNvPicPr>
          <p:nvPr/>
        </p:nvPicPr>
        <p:blipFill>
          <a:blip r:embed="rId13"/>
          <a:stretch>
            <a:fillRect/>
          </a:stretch>
        </p:blipFill>
        <p:spPr>
          <a:xfrm>
            <a:off x="5014618" y="5263265"/>
            <a:ext cx="942975" cy="952500"/>
          </a:xfrm>
          <a:prstGeom prst="rect">
            <a:avLst/>
          </a:prstGeom>
        </p:spPr>
      </p:pic>
      <p:pic>
        <p:nvPicPr>
          <p:cNvPr id="15" name="Imagen 14">
            <a:extLst>
              <a:ext uri="{FF2B5EF4-FFF2-40B4-BE49-F238E27FC236}">
                <a16:creationId xmlns:a16="http://schemas.microsoft.com/office/drawing/2014/main" id="{9D3DAB90-740F-4481-94EF-7DE77C13462E}"/>
              </a:ext>
            </a:extLst>
          </p:cNvPr>
          <p:cNvPicPr>
            <a:picLocks noChangeAspect="1"/>
          </p:cNvPicPr>
          <p:nvPr/>
        </p:nvPicPr>
        <p:blipFill>
          <a:blip r:embed="rId14"/>
          <a:stretch>
            <a:fillRect/>
          </a:stretch>
        </p:blipFill>
        <p:spPr>
          <a:xfrm>
            <a:off x="5024143" y="5266137"/>
            <a:ext cx="952500" cy="952500"/>
          </a:xfrm>
          <a:prstGeom prst="rect">
            <a:avLst/>
          </a:prstGeom>
        </p:spPr>
      </p:pic>
      <p:pic>
        <p:nvPicPr>
          <p:cNvPr id="16" name="Imagen 15">
            <a:extLst>
              <a:ext uri="{FF2B5EF4-FFF2-40B4-BE49-F238E27FC236}">
                <a16:creationId xmlns:a16="http://schemas.microsoft.com/office/drawing/2014/main" id="{D486890F-3CD6-48FB-8BA3-ACC33D29F8F9}"/>
              </a:ext>
            </a:extLst>
          </p:cNvPr>
          <p:cNvPicPr>
            <a:picLocks noChangeAspect="1"/>
          </p:cNvPicPr>
          <p:nvPr/>
        </p:nvPicPr>
        <p:blipFill>
          <a:blip r:embed="rId15"/>
          <a:stretch>
            <a:fillRect/>
          </a:stretch>
        </p:blipFill>
        <p:spPr>
          <a:xfrm>
            <a:off x="5009855" y="5277614"/>
            <a:ext cx="952500" cy="952500"/>
          </a:xfrm>
          <a:prstGeom prst="rect">
            <a:avLst/>
          </a:prstGeom>
        </p:spPr>
      </p:pic>
    </p:spTree>
    <p:custDataLst>
      <p:tags r:id="rId1"/>
    </p:custDataLst>
    <p:extLst>
      <p:ext uri="{BB962C8B-B14F-4D97-AF65-F5344CB8AC3E}">
        <p14:creationId xmlns:p14="http://schemas.microsoft.com/office/powerpoint/2010/main" val="403531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nodeType="clickEffect">
                                  <p:stCondLst>
                                    <p:cond delay="0"/>
                                  </p:stCondLst>
                                  <p:childTnLst>
                                    <p:anim calcmode="lin" valueType="num">
                                      <p:cBhvr additive="base">
                                        <p:cTn id="25" dur="500"/>
                                        <p:tgtEl>
                                          <p:spTgt spid="32"/>
                                        </p:tgtEl>
                                        <p:attrNameLst>
                                          <p:attrName>ppt_x</p:attrName>
                                        </p:attrNameLst>
                                      </p:cBhvr>
                                      <p:tavLst>
                                        <p:tav tm="0">
                                          <p:val>
                                            <p:strVal val="ppt_x"/>
                                          </p:val>
                                        </p:tav>
                                        <p:tav tm="100000">
                                          <p:val>
                                            <p:strVal val="ppt_x"/>
                                          </p:val>
                                        </p:tav>
                                      </p:tavLst>
                                    </p:anim>
                                    <p:anim calcmode="lin" valueType="num">
                                      <p:cBhvr additive="base">
                                        <p:cTn id="26" dur="500"/>
                                        <p:tgtEl>
                                          <p:spTgt spid="32"/>
                                        </p:tgtEl>
                                        <p:attrNameLst>
                                          <p:attrName>ppt_y</p:attrName>
                                        </p:attrNameLst>
                                      </p:cBhvr>
                                      <p:tavLst>
                                        <p:tav tm="0">
                                          <p:val>
                                            <p:strVal val="ppt_y"/>
                                          </p:val>
                                        </p:tav>
                                        <p:tav tm="100000">
                                          <p:val>
                                            <p:strVal val="1+ppt_h/2"/>
                                          </p:val>
                                        </p:tav>
                                      </p:tavLst>
                                    </p:anim>
                                    <p:set>
                                      <p:cBhvr>
                                        <p:cTn id="27" dur="1" fill="hold">
                                          <p:stCondLst>
                                            <p:cond delay="499"/>
                                          </p:stCondLst>
                                        </p:cTn>
                                        <p:tgtEl>
                                          <p:spTgt spid="32"/>
                                        </p:tgtEl>
                                        <p:attrNameLst>
                                          <p:attrName>style.visibility</p:attrName>
                                        </p:attrNameLst>
                                      </p:cBhvr>
                                      <p:to>
                                        <p:strVal val="hidden"/>
                                      </p:to>
                                    </p:set>
                                  </p:childTnLst>
                                </p:cTn>
                              </p:par>
                              <p:par>
                                <p:cTn id="28" presetID="2" presetClass="entr" presetSubtype="1"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ppt_x"/>
                                          </p:val>
                                        </p:tav>
                                        <p:tav tm="100000">
                                          <p:val>
                                            <p:strVal val="#ppt_x"/>
                                          </p:val>
                                        </p:tav>
                                      </p:tavLst>
                                    </p:anim>
                                    <p:anim calcmode="lin" valueType="num">
                                      <p:cBhvr additive="base">
                                        <p:cTn id="31" dur="500" fill="hold"/>
                                        <p:tgtEl>
                                          <p:spTgt spid="34"/>
                                        </p:tgtEl>
                                        <p:attrNameLst>
                                          <p:attrName>ppt_y</p:attrName>
                                        </p:attrNameLst>
                                      </p:cBhvr>
                                      <p:tavLst>
                                        <p:tav tm="0">
                                          <p:val>
                                            <p:strVal val="0-#ppt_h/2"/>
                                          </p:val>
                                        </p:tav>
                                        <p:tav tm="100000">
                                          <p:val>
                                            <p:strVal val="#ppt_y"/>
                                          </p:val>
                                        </p:tav>
                                      </p:tavLst>
                                    </p:anim>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34"/>
                                        </p:tgtEl>
                                        <p:attrNameLst>
                                          <p:attrName>ppt_x</p:attrName>
                                        </p:attrNameLst>
                                      </p:cBhvr>
                                      <p:tavLst>
                                        <p:tav tm="0">
                                          <p:val>
                                            <p:strVal val="ppt_x"/>
                                          </p:val>
                                        </p:tav>
                                        <p:tav tm="100000">
                                          <p:val>
                                            <p:strVal val="ppt_x"/>
                                          </p:val>
                                        </p:tav>
                                      </p:tavLst>
                                    </p:anim>
                                    <p:anim calcmode="lin" valueType="num">
                                      <p:cBhvr additive="base">
                                        <p:cTn id="39" dur="500"/>
                                        <p:tgtEl>
                                          <p:spTgt spid="34"/>
                                        </p:tgtEl>
                                        <p:attrNameLst>
                                          <p:attrName>ppt_y</p:attrName>
                                        </p:attrNameLst>
                                      </p:cBhvr>
                                      <p:tavLst>
                                        <p:tav tm="0">
                                          <p:val>
                                            <p:strVal val="ppt_y"/>
                                          </p:val>
                                        </p:tav>
                                        <p:tav tm="100000">
                                          <p:val>
                                            <p:strVal val="1+ppt_h/2"/>
                                          </p:val>
                                        </p:tav>
                                      </p:tavLst>
                                    </p:anim>
                                    <p:set>
                                      <p:cBhvr>
                                        <p:cTn id="40" dur="1" fill="hold">
                                          <p:stCondLst>
                                            <p:cond delay="499"/>
                                          </p:stCondLst>
                                        </p:cTn>
                                        <p:tgtEl>
                                          <p:spTgt spid="34"/>
                                        </p:tgtEl>
                                        <p:attrNameLst>
                                          <p:attrName>style.visibility</p:attrName>
                                        </p:attrNameLst>
                                      </p:cBhvr>
                                      <p:to>
                                        <p:strVal val="hidden"/>
                                      </p:to>
                                    </p:set>
                                  </p:childTnLst>
                                </p:cTn>
                              </p:par>
                              <p:par>
                                <p:cTn id="41" presetID="2" presetClass="entr" presetSubtype="1"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0-#ppt_h/2"/>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3|5.2|1.7|5.5|2.3|3.4"/>
</p:tagLst>
</file>

<file path=ppt/tags/tag10.xml><?xml version="1.0" encoding="utf-8"?>
<p:tagLst xmlns:a="http://schemas.openxmlformats.org/drawingml/2006/main" xmlns:r="http://schemas.openxmlformats.org/officeDocument/2006/relationships" xmlns:p="http://schemas.openxmlformats.org/presentationml/2006/main">
  <p:tag name="TIMING" val="|1.5|8.5"/>
</p:tagLst>
</file>

<file path=ppt/tags/tag11.xml><?xml version="1.0" encoding="utf-8"?>
<p:tagLst xmlns:a="http://schemas.openxmlformats.org/drawingml/2006/main" xmlns:r="http://schemas.openxmlformats.org/officeDocument/2006/relationships" xmlns:p="http://schemas.openxmlformats.org/presentationml/2006/main">
  <p:tag name="TIMING" val="|9.3|2.3|5.6"/>
</p:tagLst>
</file>

<file path=ppt/tags/tag12.xml><?xml version="1.0" encoding="utf-8"?>
<p:tagLst xmlns:a="http://schemas.openxmlformats.org/drawingml/2006/main" xmlns:r="http://schemas.openxmlformats.org/officeDocument/2006/relationships" xmlns:p="http://schemas.openxmlformats.org/presentationml/2006/main">
  <p:tag name="TIMING" val="|8.9|5.6|6.2"/>
</p:tagLst>
</file>

<file path=ppt/tags/tag2.xml><?xml version="1.0" encoding="utf-8"?>
<p:tagLst xmlns:a="http://schemas.openxmlformats.org/drawingml/2006/main" xmlns:r="http://schemas.openxmlformats.org/officeDocument/2006/relationships" xmlns:p="http://schemas.openxmlformats.org/presentationml/2006/main">
  <p:tag name="TIMING" val="|7.2|7.6|2.9|8.9|4.8"/>
</p:tagLst>
</file>

<file path=ppt/tags/tag3.xml><?xml version="1.0" encoding="utf-8"?>
<p:tagLst xmlns:a="http://schemas.openxmlformats.org/drawingml/2006/main" xmlns:r="http://schemas.openxmlformats.org/officeDocument/2006/relationships" xmlns:p="http://schemas.openxmlformats.org/presentationml/2006/main">
  <p:tag name="TIMING" val="|14.6|9.8"/>
</p:tagLst>
</file>

<file path=ppt/tags/tag4.xml><?xml version="1.0" encoding="utf-8"?>
<p:tagLst xmlns:a="http://schemas.openxmlformats.org/drawingml/2006/main" xmlns:r="http://schemas.openxmlformats.org/officeDocument/2006/relationships" xmlns:p="http://schemas.openxmlformats.org/presentationml/2006/main">
  <p:tag name="TIMING" val="|5.1|5.4|5.2|4.7|8.1|5.3|0.8|0.7"/>
</p:tagLst>
</file>

<file path=ppt/tags/tag5.xml><?xml version="1.0" encoding="utf-8"?>
<p:tagLst xmlns:a="http://schemas.openxmlformats.org/drawingml/2006/main" xmlns:r="http://schemas.openxmlformats.org/officeDocument/2006/relationships" xmlns:p="http://schemas.openxmlformats.org/presentationml/2006/main">
  <p:tag name="TIMING" val="|6.3|1.5|1.8|7.8"/>
</p:tagLst>
</file>

<file path=ppt/tags/tag6.xml><?xml version="1.0" encoding="utf-8"?>
<p:tagLst xmlns:a="http://schemas.openxmlformats.org/drawingml/2006/main" xmlns:r="http://schemas.openxmlformats.org/officeDocument/2006/relationships" xmlns:p="http://schemas.openxmlformats.org/presentationml/2006/main">
  <p:tag name="TIMING" val="|8|8|1.9|2.4"/>
</p:tagLst>
</file>

<file path=ppt/tags/tag7.xml><?xml version="1.0" encoding="utf-8"?>
<p:tagLst xmlns:a="http://schemas.openxmlformats.org/drawingml/2006/main" xmlns:r="http://schemas.openxmlformats.org/officeDocument/2006/relationships" xmlns:p="http://schemas.openxmlformats.org/presentationml/2006/main">
  <p:tag name="TIMING" val="|4.5|2.8|4.1"/>
</p:tagLst>
</file>

<file path=ppt/tags/tag8.xml><?xml version="1.0" encoding="utf-8"?>
<p:tagLst xmlns:a="http://schemas.openxmlformats.org/drawingml/2006/main" xmlns:r="http://schemas.openxmlformats.org/officeDocument/2006/relationships" xmlns:p="http://schemas.openxmlformats.org/presentationml/2006/main">
  <p:tag name="TIMING" val="|13|3.2|3.9|8.5|3|3.9|10|4.4"/>
</p:tagLst>
</file>

<file path=ppt/tags/tag9.xml><?xml version="1.0" encoding="utf-8"?>
<p:tagLst xmlns:a="http://schemas.openxmlformats.org/drawingml/2006/main" xmlns:r="http://schemas.openxmlformats.org/officeDocument/2006/relationships" xmlns:p="http://schemas.openxmlformats.org/presentationml/2006/main">
  <p:tag name="TIMING" val="|4.8|2.3|2.8|10|5.5|3|5.9"/>
</p:tagLst>
</file>

<file path=ppt/theme/theme1.xml><?xml version="1.0" encoding="utf-8"?>
<a:theme xmlns:a="http://schemas.openxmlformats.org/drawingml/2006/main" name="AccentBoxVTI">
  <a:themeElements>
    <a:clrScheme name="AnalogousFromLightSeedRightStep">
      <a:dk1>
        <a:srgbClr val="000000"/>
      </a:dk1>
      <a:lt1>
        <a:srgbClr val="FFFFFF"/>
      </a:lt1>
      <a:dk2>
        <a:srgbClr val="412427"/>
      </a:dk2>
      <a:lt2>
        <a:srgbClr val="E2E8E7"/>
      </a:lt2>
      <a:accent1>
        <a:srgbClr val="C6969B"/>
      </a:accent1>
      <a:accent2>
        <a:srgbClr val="BA927F"/>
      </a:accent2>
      <a:accent3>
        <a:srgbClr val="AEA383"/>
      </a:accent3>
      <a:accent4>
        <a:srgbClr val="A0A873"/>
      </a:accent4>
      <a:accent5>
        <a:srgbClr val="93AB81"/>
      </a:accent5>
      <a:accent6>
        <a:srgbClr val="79B078"/>
      </a:accent6>
      <a:hlink>
        <a:srgbClr val="568E88"/>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TotalTime>
  <Words>1515</Words>
  <Application>Microsoft Office PowerPoint</Application>
  <PresentationFormat>Panorámica</PresentationFormat>
  <Paragraphs>120</Paragraphs>
  <Slides>21</Slides>
  <Notes>21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Avenir Next LT Pro</vt:lpstr>
      <vt:lpstr>Calibri</vt:lpstr>
      <vt:lpstr>Cambria Math</vt:lpstr>
      <vt:lpstr>AccentBoxVTI</vt:lpstr>
      <vt:lpstr>Enhanced Deep Residual Networks for Single Image Super-Resolution</vt:lpstr>
      <vt:lpstr>The problem of  Super-Resolution </vt:lpstr>
      <vt:lpstr>The Architecture</vt:lpstr>
      <vt:lpstr>Enhancing Deep Residual Networks</vt:lpstr>
      <vt:lpstr>Reasons to delete BN Layers</vt:lpstr>
      <vt:lpstr>Single-Scale EDSR</vt:lpstr>
      <vt:lpstr>Sub-Pixel Convolution</vt:lpstr>
      <vt:lpstr>The Training</vt:lpstr>
      <vt:lpstr>How they learn?</vt:lpstr>
      <vt:lpstr>A parallel proposal</vt:lpstr>
      <vt:lpstr>Improving the Training:  Geometric Self-Ensemble</vt:lpstr>
      <vt:lpstr>The Results</vt:lpstr>
      <vt:lpstr>Visual Results</vt:lpstr>
      <vt:lpstr>Visual Results</vt:lpstr>
      <vt:lpstr>Visual Results</vt:lpstr>
      <vt:lpstr>2017 Benchmark</vt:lpstr>
      <vt:lpstr>Future Research</vt:lpstr>
      <vt:lpstr>Opening roads</vt:lpstr>
      <vt:lpstr>Conclusions</vt:lpstr>
      <vt:lpstr>Conclusions</vt:lpstr>
      <vt:lpstr>Thanks for your attendance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Enhanced Deep Residual Networks for Single Image Super-Resolution</dc:title>
  <dc:creator>ERIC CAñAS TARRASON</dc:creator>
  <cp:lastModifiedBy>Haru Kaeru</cp:lastModifiedBy>
  <cp:revision>58</cp:revision>
  <dcterms:created xsi:type="dcterms:W3CDTF">2020-06-14T19:13:52Z</dcterms:created>
  <dcterms:modified xsi:type="dcterms:W3CDTF">2020-06-18T10:29:17Z</dcterms:modified>
</cp:coreProperties>
</file>